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avi" ContentType="video/x-msvide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516" r:id="rId3"/>
    <p:sldId id="532" r:id="rId4"/>
    <p:sldId id="549" r:id="rId5"/>
    <p:sldId id="548" r:id="rId6"/>
    <p:sldId id="533" r:id="rId7"/>
    <p:sldId id="534" r:id="rId8"/>
    <p:sldId id="535" r:id="rId9"/>
    <p:sldId id="536" r:id="rId10"/>
    <p:sldId id="522" r:id="rId11"/>
    <p:sldId id="523" r:id="rId12"/>
    <p:sldId id="537" r:id="rId13"/>
    <p:sldId id="540" r:id="rId14"/>
    <p:sldId id="550" r:id="rId15"/>
    <p:sldId id="538" r:id="rId16"/>
    <p:sldId id="539" r:id="rId17"/>
    <p:sldId id="519" r:id="rId18"/>
    <p:sldId id="551" r:id="rId19"/>
    <p:sldId id="552" r:id="rId20"/>
    <p:sldId id="524" r:id="rId21"/>
    <p:sldId id="553" r:id="rId22"/>
    <p:sldId id="521" r:id="rId23"/>
    <p:sldId id="525" r:id="rId24"/>
    <p:sldId id="527" r:id="rId25"/>
    <p:sldId id="554" r:id="rId26"/>
    <p:sldId id="528" r:id="rId27"/>
    <p:sldId id="529" r:id="rId28"/>
    <p:sldId id="530" r:id="rId29"/>
    <p:sldId id="531" r:id="rId30"/>
    <p:sldId id="542" r:id="rId31"/>
    <p:sldId id="541" r:id="rId32"/>
    <p:sldId id="543" r:id="rId33"/>
    <p:sldId id="544" r:id="rId34"/>
    <p:sldId id="545" r:id="rId35"/>
    <p:sldId id="546" r:id="rId36"/>
    <p:sldId id="547" r:id="rId37"/>
    <p:sldId id="4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681A"/>
    <a:srgbClr val="C3D940"/>
    <a:srgbClr val="134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588" autoAdjust="0"/>
  </p:normalViewPr>
  <p:slideViewPr>
    <p:cSldViewPr snapToGrid="0">
      <p:cViewPr varScale="1">
        <p:scale>
          <a:sx n="99" d="100"/>
          <a:sy n="99" d="100"/>
        </p:scale>
        <p:origin x="972" y="84"/>
      </p:cViewPr>
      <p:guideLst/>
    </p:cSldViewPr>
  </p:slideViewPr>
  <p:notesTextViewPr>
    <p:cViewPr>
      <p:scale>
        <a:sx n="125" d="100"/>
        <a:sy n="125" d="100"/>
      </p:scale>
      <p:origin x="0" y="0"/>
    </p:cViewPr>
  </p:notesText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27721F-753C-40B1-9730-75E68C05972F}" type="datetimeFigureOut">
              <a:rPr lang="en-US" smtClean="0"/>
              <a:t>8/14/2017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67B27-BB5F-4F58-AA15-A5718B110D61}" type="slidenum">
              <a:rPr lang="en-US" smtClean="0"/>
              <a:t>‹#›</a:t>
            </a:fld>
            <a:endParaRPr lang="en-US"/>
          </a:p>
        </p:txBody>
      </p:sp>
    </p:spTree>
    <p:extLst>
      <p:ext uri="{BB962C8B-B14F-4D97-AF65-F5344CB8AC3E}">
        <p14:creationId xmlns:p14="http://schemas.microsoft.com/office/powerpoint/2010/main" val="3874300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19E9551-5BB3-4423-9C2D-D1DF71B12255}" type="slidenum">
              <a:rPr lang="en-US" smtClean="0"/>
              <a:pPr/>
              <a:t>1</a:t>
            </a:fld>
            <a:endParaRPr lang="en-US" dirty="0"/>
          </a:p>
        </p:txBody>
      </p:sp>
    </p:spTree>
    <p:extLst>
      <p:ext uri="{BB962C8B-B14F-4D97-AF65-F5344CB8AC3E}">
        <p14:creationId xmlns:p14="http://schemas.microsoft.com/office/powerpoint/2010/main" val="659026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endParaRPr lang="en-US" dirty="0" smtClean="0"/>
          </a:p>
        </p:txBody>
      </p:sp>
      <p:sp>
        <p:nvSpPr>
          <p:cNvPr id="45060" name="Slide Number Placeholder 3"/>
          <p:cNvSpPr>
            <a:spLocks noGrp="1"/>
          </p:cNvSpPr>
          <p:nvPr>
            <p:ph type="sldNum" sz="quarter" idx="5"/>
          </p:nvPr>
        </p:nvSpPr>
        <p:spPr>
          <a:noFill/>
        </p:spPr>
        <p:txBody>
          <a:bodyPr/>
          <a:lstStyle>
            <a:lvl1pPr eaLnBrk="0" hangingPunct="0">
              <a:defRPr sz="1000">
                <a:solidFill>
                  <a:srgbClr val="525759"/>
                </a:solidFill>
                <a:latin typeface="Arial" charset="0"/>
                <a:cs typeface="Arial" charset="0"/>
              </a:defRPr>
            </a:lvl1pPr>
            <a:lvl2pPr marL="735578" indent="-282915" eaLnBrk="0" hangingPunct="0">
              <a:defRPr sz="1000">
                <a:solidFill>
                  <a:srgbClr val="525759"/>
                </a:solidFill>
                <a:latin typeface="Arial" charset="0"/>
                <a:cs typeface="Arial" charset="0"/>
              </a:defRPr>
            </a:lvl2pPr>
            <a:lvl3pPr marL="1131661" indent="-226332" eaLnBrk="0" hangingPunct="0">
              <a:defRPr sz="1000">
                <a:solidFill>
                  <a:srgbClr val="525759"/>
                </a:solidFill>
                <a:latin typeface="Arial" charset="0"/>
                <a:cs typeface="Arial" charset="0"/>
              </a:defRPr>
            </a:lvl3pPr>
            <a:lvl4pPr marL="1584325" indent="-226332" eaLnBrk="0" hangingPunct="0">
              <a:defRPr sz="1000">
                <a:solidFill>
                  <a:srgbClr val="525759"/>
                </a:solidFill>
                <a:latin typeface="Arial" charset="0"/>
                <a:cs typeface="Arial" charset="0"/>
              </a:defRPr>
            </a:lvl4pPr>
            <a:lvl5pPr marL="2036988" indent="-226332" eaLnBrk="0" hangingPunct="0">
              <a:defRPr sz="1000">
                <a:solidFill>
                  <a:srgbClr val="525759"/>
                </a:solidFill>
                <a:latin typeface="Arial" charset="0"/>
                <a:cs typeface="Arial" charset="0"/>
              </a:defRPr>
            </a:lvl5pPr>
            <a:lvl6pPr marL="2489652" indent="-226332" eaLnBrk="0" fontAlgn="base" hangingPunct="0">
              <a:lnSpc>
                <a:spcPts val="991"/>
              </a:lnSpc>
              <a:spcBef>
                <a:spcPct val="0"/>
              </a:spcBef>
              <a:spcAft>
                <a:spcPct val="0"/>
              </a:spcAft>
              <a:defRPr sz="1000">
                <a:solidFill>
                  <a:srgbClr val="525759"/>
                </a:solidFill>
                <a:latin typeface="Arial" charset="0"/>
                <a:cs typeface="Arial" charset="0"/>
              </a:defRPr>
            </a:lvl6pPr>
            <a:lvl7pPr marL="2942317" indent="-226332" eaLnBrk="0" fontAlgn="base" hangingPunct="0">
              <a:lnSpc>
                <a:spcPts val="991"/>
              </a:lnSpc>
              <a:spcBef>
                <a:spcPct val="0"/>
              </a:spcBef>
              <a:spcAft>
                <a:spcPct val="0"/>
              </a:spcAft>
              <a:defRPr sz="1000">
                <a:solidFill>
                  <a:srgbClr val="525759"/>
                </a:solidFill>
                <a:latin typeface="Arial" charset="0"/>
                <a:cs typeface="Arial" charset="0"/>
              </a:defRPr>
            </a:lvl7pPr>
            <a:lvl8pPr marL="3394980" indent="-226332" eaLnBrk="0" fontAlgn="base" hangingPunct="0">
              <a:lnSpc>
                <a:spcPts val="991"/>
              </a:lnSpc>
              <a:spcBef>
                <a:spcPct val="0"/>
              </a:spcBef>
              <a:spcAft>
                <a:spcPct val="0"/>
              </a:spcAft>
              <a:defRPr sz="1000">
                <a:solidFill>
                  <a:srgbClr val="525759"/>
                </a:solidFill>
                <a:latin typeface="Arial" charset="0"/>
                <a:cs typeface="Arial" charset="0"/>
              </a:defRPr>
            </a:lvl8pPr>
            <a:lvl9pPr marL="3847645" indent="-226332" eaLnBrk="0" fontAlgn="base" hangingPunct="0">
              <a:lnSpc>
                <a:spcPts val="991"/>
              </a:lnSpc>
              <a:spcBef>
                <a:spcPct val="0"/>
              </a:spcBef>
              <a:spcAft>
                <a:spcPct val="0"/>
              </a:spcAft>
              <a:defRPr sz="1000">
                <a:solidFill>
                  <a:srgbClr val="525759"/>
                </a:solidFill>
                <a:latin typeface="Arial" charset="0"/>
                <a:cs typeface="Arial" charset="0"/>
              </a:defRPr>
            </a:lvl9pPr>
          </a:lstStyle>
          <a:p>
            <a:pPr eaLnBrk="1" hangingPunct="1"/>
            <a:fld id="{95C8C5ED-C352-41AA-806A-52BDA8CABBD0}" type="slidenum">
              <a:rPr lang="en-US" sz="1300">
                <a:solidFill>
                  <a:schemeClr val="tx1"/>
                </a:solidFill>
              </a:rPr>
              <a:pPr eaLnBrk="1" hangingPunct="1"/>
              <a:t>17</a:t>
            </a:fld>
            <a:endParaRPr lang="en-US" sz="1300" dirty="0">
              <a:solidFill>
                <a:schemeClr val="tx1"/>
              </a:solidFill>
            </a:endParaRPr>
          </a:p>
        </p:txBody>
      </p:sp>
    </p:spTree>
    <p:extLst>
      <p:ext uri="{BB962C8B-B14F-4D97-AF65-F5344CB8AC3E}">
        <p14:creationId xmlns:p14="http://schemas.microsoft.com/office/powerpoint/2010/main" val="317631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endParaRPr lang="en-US" dirty="0" smtClean="0"/>
          </a:p>
        </p:txBody>
      </p:sp>
      <p:sp>
        <p:nvSpPr>
          <p:cNvPr id="45060" name="Slide Number Placeholder 3"/>
          <p:cNvSpPr>
            <a:spLocks noGrp="1"/>
          </p:cNvSpPr>
          <p:nvPr>
            <p:ph type="sldNum" sz="quarter" idx="5"/>
          </p:nvPr>
        </p:nvSpPr>
        <p:spPr>
          <a:noFill/>
        </p:spPr>
        <p:txBody>
          <a:bodyPr/>
          <a:lstStyle>
            <a:lvl1pPr eaLnBrk="0" hangingPunct="0">
              <a:defRPr sz="1000">
                <a:solidFill>
                  <a:srgbClr val="525759"/>
                </a:solidFill>
                <a:latin typeface="Arial" charset="0"/>
                <a:cs typeface="Arial" charset="0"/>
              </a:defRPr>
            </a:lvl1pPr>
            <a:lvl2pPr marL="735578" indent="-282915" eaLnBrk="0" hangingPunct="0">
              <a:defRPr sz="1000">
                <a:solidFill>
                  <a:srgbClr val="525759"/>
                </a:solidFill>
                <a:latin typeface="Arial" charset="0"/>
                <a:cs typeface="Arial" charset="0"/>
              </a:defRPr>
            </a:lvl2pPr>
            <a:lvl3pPr marL="1131661" indent="-226332" eaLnBrk="0" hangingPunct="0">
              <a:defRPr sz="1000">
                <a:solidFill>
                  <a:srgbClr val="525759"/>
                </a:solidFill>
                <a:latin typeface="Arial" charset="0"/>
                <a:cs typeface="Arial" charset="0"/>
              </a:defRPr>
            </a:lvl3pPr>
            <a:lvl4pPr marL="1584325" indent="-226332" eaLnBrk="0" hangingPunct="0">
              <a:defRPr sz="1000">
                <a:solidFill>
                  <a:srgbClr val="525759"/>
                </a:solidFill>
                <a:latin typeface="Arial" charset="0"/>
                <a:cs typeface="Arial" charset="0"/>
              </a:defRPr>
            </a:lvl4pPr>
            <a:lvl5pPr marL="2036988" indent="-226332" eaLnBrk="0" hangingPunct="0">
              <a:defRPr sz="1000">
                <a:solidFill>
                  <a:srgbClr val="525759"/>
                </a:solidFill>
                <a:latin typeface="Arial" charset="0"/>
                <a:cs typeface="Arial" charset="0"/>
              </a:defRPr>
            </a:lvl5pPr>
            <a:lvl6pPr marL="2489652" indent="-226332" eaLnBrk="0" fontAlgn="base" hangingPunct="0">
              <a:lnSpc>
                <a:spcPts val="991"/>
              </a:lnSpc>
              <a:spcBef>
                <a:spcPct val="0"/>
              </a:spcBef>
              <a:spcAft>
                <a:spcPct val="0"/>
              </a:spcAft>
              <a:defRPr sz="1000">
                <a:solidFill>
                  <a:srgbClr val="525759"/>
                </a:solidFill>
                <a:latin typeface="Arial" charset="0"/>
                <a:cs typeface="Arial" charset="0"/>
              </a:defRPr>
            </a:lvl6pPr>
            <a:lvl7pPr marL="2942317" indent="-226332" eaLnBrk="0" fontAlgn="base" hangingPunct="0">
              <a:lnSpc>
                <a:spcPts val="991"/>
              </a:lnSpc>
              <a:spcBef>
                <a:spcPct val="0"/>
              </a:spcBef>
              <a:spcAft>
                <a:spcPct val="0"/>
              </a:spcAft>
              <a:defRPr sz="1000">
                <a:solidFill>
                  <a:srgbClr val="525759"/>
                </a:solidFill>
                <a:latin typeface="Arial" charset="0"/>
                <a:cs typeface="Arial" charset="0"/>
              </a:defRPr>
            </a:lvl7pPr>
            <a:lvl8pPr marL="3394980" indent="-226332" eaLnBrk="0" fontAlgn="base" hangingPunct="0">
              <a:lnSpc>
                <a:spcPts val="991"/>
              </a:lnSpc>
              <a:spcBef>
                <a:spcPct val="0"/>
              </a:spcBef>
              <a:spcAft>
                <a:spcPct val="0"/>
              </a:spcAft>
              <a:defRPr sz="1000">
                <a:solidFill>
                  <a:srgbClr val="525759"/>
                </a:solidFill>
                <a:latin typeface="Arial" charset="0"/>
                <a:cs typeface="Arial" charset="0"/>
              </a:defRPr>
            </a:lvl8pPr>
            <a:lvl9pPr marL="3847645" indent="-226332" eaLnBrk="0" fontAlgn="base" hangingPunct="0">
              <a:lnSpc>
                <a:spcPts val="991"/>
              </a:lnSpc>
              <a:spcBef>
                <a:spcPct val="0"/>
              </a:spcBef>
              <a:spcAft>
                <a:spcPct val="0"/>
              </a:spcAft>
              <a:defRPr sz="1000">
                <a:solidFill>
                  <a:srgbClr val="525759"/>
                </a:solidFill>
                <a:latin typeface="Arial" charset="0"/>
                <a:cs typeface="Arial" charset="0"/>
              </a:defRPr>
            </a:lvl9pPr>
          </a:lstStyle>
          <a:p>
            <a:pPr eaLnBrk="1" hangingPunct="1"/>
            <a:fld id="{95C8C5ED-C352-41AA-806A-52BDA8CABBD0}" type="slidenum">
              <a:rPr lang="en-US" sz="1300">
                <a:solidFill>
                  <a:schemeClr val="tx1"/>
                </a:solidFill>
              </a:rPr>
              <a:pPr eaLnBrk="1" hangingPunct="1"/>
              <a:t>18</a:t>
            </a:fld>
            <a:endParaRPr lang="en-US" sz="1300" dirty="0">
              <a:solidFill>
                <a:schemeClr val="tx1"/>
              </a:solidFill>
            </a:endParaRPr>
          </a:p>
        </p:txBody>
      </p:sp>
    </p:spTree>
    <p:extLst>
      <p:ext uri="{BB962C8B-B14F-4D97-AF65-F5344CB8AC3E}">
        <p14:creationId xmlns:p14="http://schemas.microsoft.com/office/powerpoint/2010/main" val="1260842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r>
              <a:rPr lang="en-US" dirty="0" smtClean="0"/>
              <a:t>Video</a:t>
            </a:r>
          </a:p>
        </p:txBody>
      </p:sp>
      <p:sp>
        <p:nvSpPr>
          <p:cNvPr id="48132" name="Slide Number Placeholder 3"/>
          <p:cNvSpPr>
            <a:spLocks noGrp="1"/>
          </p:cNvSpPr>
          <p:nvPr>
            <p:ph type="sldNum" sz="quarter" idx="5"/>
          </p:nvPr>
        </p:nvSpPr>
        <p:spPr>
          <a:noFill/>
        </p:spPr>
        <p:txBody>
          <a:bodyPr/>
          <a:lstStyle>
            <a:lvl1pPr eaLnBrk="0" hangingPunct="0">
              <a:defRPr sz="1000">
                <a:solidFill>
                  <a:srgbClr val="525759"/>
                </a:solidFill>
                <a:latin typeface="Arial" charset="0"/>
                <a:cs typeface="Arial" charset="0"/>
              </a:defRPr>
            </a:lvl1pPr>
            <a:lvl2pPr marL="735578" indent="-282915" eaLnBrk="0" hangingPunct="0">
              <a:defRPr sz="1000">
                <a:solidFill>
                  <a:srgbClr val="525759"/>
                </a:solidFill>
                <a:latin typeface="Arial" charset="0"/>
                <a:cs typeface="Arial" charset="0"/>
              </a:defRPr>
            </a:lvl2pPr>
            <a:lvl3pPr marL="1131661" indent="-226332" eaLnBrk="0" hangingPunct="0">
              <a:defRPr sz="1000">
                <a:solidFill>
                  <a:srgbClr val="525759"/>
                </a:solidFill>
                <a:latin typeface="Arial" charset="0"/>
                <a:cs typeface="Arial" charset="0"/>
              </a:defRPr>
            </a:lvl3pPr>
            <a:lvl4pPr marL="1584325" indent="-226332" eaLnBrk="0" hangingPunct="0">
              <a:defRPr sz="1000">
                <a:solidFill>
                  <a:srgbClr val="525759"/>
                </a:solidFill>
                <a:latin typeface="Arial" charset="0"/>
                <a:cs typeface="Arial" charset="0"/>
              </a:defRPr>
            </a:lvl4pPr>
            <a:lvl5pPr marL="2036988" indent="-226332" eaLnBrk="0" hangingPunct="0">
              <a:defRPr sz="1000">
                <a:solidFill>
                  <a:srgbClr val="525759"/>
                </a:solidFill>
                <a:latin typeface="Arial" charset="0"/>
                <a:cs typeface="Arial" charset="0"/>
              </a:defRPr>
            </a:lvl5pPr>
            <a:lvl6pPr marL="2489652" indent="-226332" eaLnBrk="0" fontAlgn="base" hangingPunct="0">
              <a:lnSpc>
                <a:spcPts val="991"/>
              </a:lnSpc>
              <a:spcBef>
                <a:spcPct val="0"/>
              </a:spcBef>
              <a:spcAft>
                <a:spcPct val="0"/>
              </a:spcAft>
              <a:defRPr sz="1000">
                <a:solidFill>
                  <a:srgbClr val="525759"/>
                </a:solidFill>
                <a:latin typeface="Arial" charset="0"/>
                <a:cs typeface="Arial" charset="0"/>
              </a:defRPr>
            </a:lvl6pPr>
            <a:lvl7pPr marL="2942317" indent="-226332" eaLnBrk="0" fontAlgn="base" hangingPunct="0">
              <a:lnSpc>
                <a:spcPts val="991"/>
              </a:lnSpc>
              <a:spcBef>
                <a:spcPct val="0"/>
              </a:spcBef>
              <a:spcAft>
                <a:spcPct val="0"/>
              </a:spcAft>
              <a:defRPr sz="1000">
                <a:solidFill>
                  <a:srgbClr val="525759"/>
                </a:solidFill>
                <a:latin typeface="Arial" charset="0"/>
                <a:cs typeface="Arial" charset="0"/>
              </a:defRPr>
            </a:lvl7pPr>
            <a:lvl8pPr marL="3394980" indent="-226332" eaLnBrk="0" fontAlgn="base" hangingPunct="0">
              <a:lnSpc>
                <a:spcPts val="991"/>
              </a:lnSpc>
              <a:spcBef>
                <a:spcPct val="0"/>
              </a:spcBef>
              <a:spcAft>
                <a:spcPct val="0"/>
              </a:spcAft>
              <a:defRPr sz="1000">
                <a:solidFill>
                  <a:srgbClr val="525759"/>
                </a:solidFill>
                <a:latin typeface="Arial" charset="0"/>
                <a:cs typeface="Arial" charset="0"/>
              </a:defRPr>
            </a:lvl8pPr>
            <a:lvl9pPr marL="3847645" indent="-226332" eaLnBrk="0" fontAlgn="base" hangingPunct="0">
              <a:lnSpc>
                <a:spcPts val="991"/>
              </a:lnSpc>
              <a:spcBef>
                <a:spcPct val="0"/>
              </a:spcBef>
              <a:spcAft>
                <a:spcPct val="0"/>
              </a:spcAft>
              <a:defRPr sz="1000">
                <a:solidFill>
                  <a:srgbClr val="525759"/>
                </a:solidFill>
                <a:latin typeface="Arial" charset="0"/>
                <a:cs typeface="Arial" charset="0"/>
              </a:defRPr>
            </a:lvl9pPr>
          </a:lstStyle>
          <a:p>
            <a:pPr eaLnBrk="1" hangingPunct="1"/>
            <a:fld id="{E23B7813-E78D-4BC7-9A49-1E5798B43633}" type="slidenum">
              <a:rPr lang="en-US" sz="1300">
                <a:solidFill>
                  <a:schemeClr val="tx1"/>
                </a:solidFill>
              </a:rPr>
              <a:pPr eaLnBrk="1" hangingPunct="1"/>
              <a:t>24</a:t>
            </a:fld>
            <a:endParaRPr lang="en-US" sz="1300" dirty="0">
              <a:solidFill>
                <a:schemeClr val="tx1"/>
              </a:solidFill>
            </a:endParaRPr>
          </a:p>
        </p:txBody>
      </p:sp>
    </p:spTree>
    <p:extLst>
      <p:ext uri="{BB962C8B-B14F-4D97-AF65-F5344CB8AC3E}">
        <p14:creationId xmlns:p14="http://schemas.microsoft.com/office/powerpoint/2010/main" val="225783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www.showeet.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355"/>
          <a:stretch/>
        </p:blipFill>
        <p:spPr>
          <a:xfrm>
            <a:off x="1346661" y="0"/>
            <a:ext cx="10866537" cy="6867827"/>
          </a:xfrm>
          <a:prstGeom prst="rect">
            <a:avLst/>
          </a:prstGeom>
        </p:spPr>
      </p:pic>
      <p:sp>
        <p:nvSpPr>
          <p:cNvPr id="12" name="Freeform 11"/>
          <p:cNvSpPr/>
          <p:nvPr/>
        </p:nvSpPr>
        <p:spPr>
          <a:xfrm rot="19340334">
            <a:off x="3528621"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Freeform 16"/>
          <p:cNvSpPr/>
          <p:nvPr/>
        </p:nvSpPr>
        <p:spPr>
          <a:xfrm>
            <a:off x="-5324" y="-9832"/>
            <a:ext cx="6737350" cy="687765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hasCustomPrompt="1"/>
          </p:nvPr>
        </p:nvSpPr>
        <p:spPr>
          <a:xfrm>
            <a:off x="366191" y="4584356"/>
            <a:ext cx="5371070" cy="687153"/>
          </a:xfrm>
        </p:spPr>
        <p:txBody>
          <a:bodyPr anchor="b">
            <a:normAutofit/>
          </a:bodyPr>
          <a:lstStyle>
            <a:lvl1pPr algn="l">
              <a:defRPr sz="4000" cap="all" baseline="0">
                <a:solidFill>
                  <a:schemeClr val="accent1"/>
                </a:solidFill>
              </a:defRPr>
            </a:lvl1pPr>
          </a:lstStyle>
          <a:p>
            <a:r>
              <a:rPr lang="en-US" dirty="0" smtClean="0"/>
              <a:t>Master Title</a:t>
            </a:r>
            <a:endParaRPr lang="en-US" dirty="0"/>
          </a:p>
        </p:txBody>
      </p:sp>
      <p:sp>
        <p:nvSpPr>
          <p:cNvPr id="3" name="Subtitle 2"/>
          <p:cNvSpPr>
            <a:spLocks noGrp="1"/>
          </p:cNvSpPr>
          <p:nvPr>
            <p:ph type="subTitle" idx="1" hasCustomPrompt="1"/>
          </p:nvPr>
        </p:nvSpPr>
        <p:spPr>
          <a:xfrm>
            <a:off x="366191" y="5358606"/>
            <a:ext cx="5371070" cy="47378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style</a:t>
            </a:r>
            <a:endParaRPr lang="en-US" dirty="0"/>
          </a:p>
        </p:txBody>
      </p:sp>
      <p:sp>
        <p:nvSpPr>
          <p:cNvPr id="4" name="Date Placeholder 3"/>
          <p:cNvSpPr>
            <a:spLocks noGrp="1"/>
          </p:cNvSpPr>
          <p:nvPr>
            <p:ph type="dt" sz="half" idx="10"/>
          </p:nvPr>
        </p:nvSpPr>
        <p:spPr>
          <a:xfrm>
            <a:off x="475735" y="6356350"/>
            <a:ext cx="2743200" cy="365125"/>
          </a:xfrm>
        </p:spPr>
        <p:txBody>
          <a:bodyPr/>
          <a:lstStyle/>
          <a:p>
            <a:fld id="{94F724BC-B61C-4FC3-A6E6-A6F20AAE3D66}" type="datetimeFigureOut">
              <a:rPr lang="en-US" smtClean="0"/>
              <a:t>8/14/2017</a:t>
            </a:fld>
            <a:endParaRPr lang="en-US"/>
          </a:p>
        </p:txBody>
      </p:sp>
      <p:sp>
        <p:nvSpPr>
          <p:cNvPr id="11" name="TextBox 10"/>
          <p:cNvSpPr txBox="1"/>
          <p:nvPr/>
        </p:nvSpPr>
        <p:spPr>
          <a:xfrm>
            <a:off x="9772138" y="6557792"/>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sp>
        <p:nvSpPr>
          <p:cNvPr id="7" name="Parallelogram 6"/>
          <p:cNvSpPr/>
          <p:nvPr/>
        </p:nvSpPr>
        <p:spPr>
          <a:xfrm flipH="1">
            <a:off x="571500"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1"/>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Tree>
    <p:extLst>
      <p:ext uri="{BB962C8B-B14F-4D97-AF65-F5344CB8AC3E}">
        <p14:creationId xmlns:p14="http://schemas.microsoft.com/office/powerpoint/2010/main" val="6738515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smtClean="0"/>
              <a:t>THANK YOU!</a:t>
            </a:r>
            <a:endParaRPr lang="en-US" dirty="0"/>
          </a:p>
        </p:txBody>
      </p:sp>
      <p:sp>
        <p:nvSpPr>
          <p:cNvPr id="7"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valmontstructures.com</a:t>
            </a:r>
            <a:endParaRPr lang="en-US" dirty="0"/>
          </a:p>
        </p:txBody>
      </p:sp>
      <p:pic>
        <p:nvPicPr>
          <p:cNvPr id="9" name="Picture 8">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113" y="6230817"/>
            <a:ext cx="1627773" cy="417652"/>
          </a:xfrm>
          <a:prstGeom prst="rect">
            <a:avLst/>
          </a:prstGeom>
        </p:spPr>
      </p:pic>
      <p:sp>
        <p:nvSpPr>
          <p:cNvPr id="14" name="TextBox 13"/>
          <p:cNvSpPr txBox="1"/>
          <p:nvPr/>
        </p:nvSpPr>
        <p:spPr>
          <a:xfrm>
            <a:off x="9628014" y="6538912"/>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sp>
        <p:nvSpPr>
          <p:cNvPr id="11" name="Rectangle 10"/>
          <p:cNvSpPr/>
          <p:nvPr/>
        </p:nvSpPr>
        <p:spPr>
          <a:xfrm>
            <a:off x="3279773" y="1127126"/>
            <a:ext cx="5632451" cy="41529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6898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9" name="Freeform 18"/>
          <p:cNvSpPr/>
          <p:nvPr/>
        </p:nvSpPr>
        <p:spPr>
          <a:xfrm rot="19340334">
            <a:off x="3528621"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Rectangle 15"/>
          <p:cNvSpPr/>
          <p:nvPr/>
        </p:nvSpPr>
        <p:spPr>
          <a:xfrm>
            <a:off x="147076" y="152400"/>
            <a:ext cx="11904187" cy="656907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5324" y="-1"/>
            <a:ext cx="6737350" cy="6857999"/>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p:cNvSpPr>
            <a:spLocks noGrp="1"/>
          </p:cNvSpPr>
          <p:nvPr>
            <p:ph type="ctrTitle" hasCustomPrompt="1"/>
          </p:nvPr>
        </p:nvSpPr>
        <p:spPr>
          <a:xfrm>
            <a:off x="366191" y="4584356"/>
            <a:ext cx="5371070" cy="687153"/>
          </a:xfrm>
        </p:spPr>
        <p:txBody>
          <a:bodyPr anchor="b">
            <a:normAutofit/>
          </a:bodyPr>
          <a:lstStyle>
            <a:lvl1pPr algn="l">
              <a:defRPr sz="4000" cap="all" baseline="0">
                <a:solidFill>
                  <a:schemeClr val="accent1"/>
                </a:solidFill>
              </a:defRPr>
            </a:lvl1pPr>
          </a:lstStyle>
          <a:p>
            <a:r>
              <a:rPr lang="en-US" dirty="0" smtClean="0"/>
              <a:t>Master Title</a:t>
            </a:r>
            <a:endParaRPr lang="en-US" dirty="0"/>
          </a:p>
        </p:txBody>
      </p:sp>
      <p:sp>
        <p:nvSpPr>
          <p:cNvPr id="9" name="Subtitle 2"/>
          <p:cNvSpPr>
            <a:spLocks noGrp="1"/>
          </p:cNvSpPr>
          <p:nvPr>
            <p:ph type="subTitle" idx="1" hasCustomPrompt="1"/>
          </p:nvPr>
        </p:nvSpPr>
        <p:spPr>
          <a:xfrm>
            <a:off x="366191" y="5358606"/>
            <a:ext cx="5371070" cy="47378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Master subtitle style</a:t>
            </a:r>
            <a:endParaRPr lang="en-US" dirty="0"/>
          </a:p>
        </p:txBody>
      </p:sp>
      <p:sp>
        <p:nvSpPr>
          <p:cNvPr id="10" name="Date Placeholder 3"/>
          <p:cNvSpPr>
            <a:spLocks noGrp="1"/>
          </p:cNvSpPr>
          <p:nvPr>
            <p:ph type="dt" sz="half" idx="10"/>
          </p:nvPr>
        </p:nvSpPr>
        <p:spPr>
          <a:xfrm>
            <a:off x="493191" y="6356350"/>
            <a:ext cx="2743200" cy="365125"/>
          </a:xfrm>
        </p:spPr>
        <p:txBody>
          <a:bodyPr/>
          <a:lstStyle>
            <a:lvl1pPr>
              <a:defRPr b="0" i="0">
                <a:solidFill>
                  <a:schemeClr val="accent5"/>
                </a:solidFill>
                <a:latin typeface="Arial" charset="0"/>
                <a:ea typeface="Arial" charset="0"/>
                <a:cs typeface="Arial" charset="0"/>
              </a:defRPr>
            </a:lvl1pPr>
          </a:lstStyle>
          <a:p>
            <a:fld id="{94F724BC-B61C-4FC3-A6E6-A6F20AAE3D66}" type="datetimeFigureOut">
              <a:rPr lang="en-US" smtClean="0"/>
              <a:t>8/14/2017</a:t>
            </a:fld>
            <a:endParaRPr lang="en-US"/>
          </a:p>
        </p:txBody>
      </p:sp>
      <p:sp>
        <p:nvSpPr>
          <p:cNvPr id="12" name="TextBox 11"/>
          <p:cNvSpPr txBox="1"/>
          <p:nvPr/>
        </p:nvSpPr>
        <p:spPr>
          <a:xfrm>
            <a:off x="9765263" y="6530292"/>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sp>
        <p:nvSpPr>
          <p:cNvPr id="13" name="Parallelogram 6"/>
          <p:cNvSpPr/>
          <p:nvPr/>
        </p:nvSpPr>
        <p:spPr>
          <a:xfrm flipH="1">
            <a:off x="571500" y="2729529"/>
            <a:ext cx="3009900" cy="1498600"/>
          </a:xfrm>
          <a:custGeom>
            <a:avLst/>
            <a:gdLst>
              <a:gd name="connsiteX0" fmla="*/ 0 w 2381765"/>
              <a:gd name="connsiteY0" fmla="*/ 914400 h 914400"/>
              <a:gd name="connsiteX1" fmla="*/ 228600 w 2381765"/>
              <a:gd name="connsiteY1" fmla="*/ 0 h 914400"/>
              <a:gd name="connsiteX2" fmla="*/ 2381765 w 2381765"/>
              <a:gd name="connsiteY2" fmla="*/ 0 h 914400"/>
              <a:gd name="connsiteX3" fmla="*/ 2153165 w 2381765"/>
              <a:gd name="connsiteY3" fmla="*/ 914400 h 914400"/>
              <a:gd name="connsiteX4" fmla="*/ 0 w 23817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686565 w 2915165"/>
              <a:gd name="connsiteY3" fmla="*/ 914400 h 914400"/>
              <a:gd name="connsiteX4" fmla="*/ 0 w 2915165"/>
              <a:gd name="connsiteY4" fmla="*/ 914400 h 914400"/>
              <a:gd name="connsiteX0" fmla="*/ 0 w 2915165"/>
              <a:gd name="connsiteY0" fmla="*/ 914400 h 914400"/>
              <a:gd name="connsiteX1" fmla="*/ 762000 w 2915165"/>
              <a:gd name="connsiteY1" fmla="*/ 0 h 914400"/>
              <a:gd name="connsiteX2" fmla="*/ 2915165 w 2915165"/>
              <a:gd name="connsiteY2" fmla="*/ 0 h 914400"/>
              <a:gd name="connsiteX3" fmla="*/ 2343665 w 2915165"/>
              <a:gd name="connsiteY3" fmla="*/ 914400 h 914400"/>
              <a:gd name="connsiteX4" fmla="*/ 0 w 2915165"/>
              <a:gd name="connsiteY4" fmla="*/ 914400 h 914400"/>
              <a:gd name="connsiteX0" fmla="*/ 0 w 3514150"/>
              <a:gd name="connsiteY0" fmla="*/ 1498600 h 1498600"/>
              <a:gd name="connsiteX1" fmla="*/ 1360985 w 3514150"/>
              <a:gd name="connsiteY1" fmla="*/ 0 h 1498600"/>
              <a:gd name="connsiteX2" fmla="*/ 3514150 w 3514150"/>
              <a:gd name="connsiteY2" fmla="*/ 0 h 1498600"/>
              <a:gd name="connsiteX3" fmla="*/ 2942650 w 3514150"/>
              <a:gd name="connsiteY3" fmla="*/ 914400 h 1498600"/>
              <a:gd name="connsiteX4" fmla="*/ 0 w 3514150"/>
              <a:gd name="connsiteY4" fmla="*/ 1498600 h 1498600"/>
              <a:gd name="connsiteX0" fmla="*/ 0 w 3514150"/>
              <a:gd name="connsiteY0" fmla="*/ 1498600 h 1498600"/>
              <a:gd name="connsiteX1" fmla="*/ 1360985 w 3514150"/>
              <a:gd name="connsiteY1" fmla="*/ 0 h 1498600"/>
              <a:gd name="connsiteX2" fmla="*/ 3514150 w 3514150"/>
              <a:gd name="connsiteY2" fmla="*/ 0 h 1498600"/>
              <a:gd name="connsiteX3" fmla="*/ 2548197 w 3514150"/>
              <a:gd name="connsiteY3" fmla="*/ 1498600 h 1498600"/>
              <a:gd name="connsiteX4" fmla="*/ 0 w 3514150"/>
              <a:gd name="connsiteY4" fmla="*/ 1498600 h 1498600"/>
              <a:gd name="connsiteX0" fmla="*/ 0 w 3514150"/>
              <a:gd name="connsiteY0" fmla="*/ 1498600 h 1511300"/>
              <a:gd name="connsiteX1" fmla="*/ 1360985 w 3514150"/>
              <a:gd name="connsiteY1" fmla="*/ 0 h 1511300"/>
              <a:gd name="connsiteX2" fmla="*/ 3514150 w 3514150"/>
              <a:gd name="connsiteY2" fmla="*/ 0 h 1511300"/>
              <a:gd name="connsiteX3" fmla="*/ 2431322 w 3514150"/>
              <a:gd name="connsiteY3" fmla="*/ 1511300 h 1511300"/>
              <a:gd name="connsiteX4" fmla="*/ 0 w 3514150"/>
              <a:gd name="connsiteY4" fmla="*/ 1498600 h 1511300"/>
              <a:gd name="connsiteX0" fmla="*/ 0 w 3514150"/>
              <a:gd name="connsiteY0" fmla="*/ 1498600 h 1498600"/>
              <a:gd name="connsiteX1" fmla="*/ 1360985 w 3514150"/>
              <a:gd name="connsiteY1" fmla="*/ 0 h 1498600"/>
              <a:gd name="connsiteX2" fmla="*/ 3514150 w 3514150"/>
              <a:gd name="connsiteY2" fmla="*/ 0 h 1498600"/>
              <a:gd name="connsiteX3" fmla="*/ 2431322 w 3514150"/>
              <a:gd name="connsiteY3" fmla="*/ 1498600 h 1498600"/>
              <a:gd name="connsiteX4" fmla="*/ 0 w 3514150"/>
              <a:gd name="connsiteY4" fmla="*/ 1498600 h 149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150" h="1498600">
                <a:moveTo>
                  <a:pt x="0" y="1498600"/>
                </a:moveTo>
                <a:lnTo>
                  <a:pt x="1360985" y="0"/>
                </a:lnTo>
                <a:lnTo>
                  <a:pt x="3514150" y="0"/>
                </a:lnTo>
                <a:lnTo>
                  <a:pt x="2431322" y="1498600"/>
                </a:lnTo>
                <a:lnTo>
                  <a:pt x="0" y="1498600"/>
                </a:lnTo>
                <a:close/>
              </a:path>
            </a:pathLst>
          </a:custGeom>
          <a:gradFill flip="none" rotWithShape="1">
            <a:gsLst>
              <a:gs pos="0">
                <a:schemeClr val="bg2">
                  <a:tint val="96000"/>
                  <a:shade val="100000"/>
                  <a:hueMod val="270000"/>
                  <a:satMod val="200000"/>
                  <a:lumMod val="0"/>
                  <a:lumOff val="100000"/>
                </a:schemeClr>
              </a:gs>
              <a:gs pos="100000">
                <a:schemeClr val="accent2">
                  <a:lumMod val="20000"/>
                  <a:lumOff val="8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35" y="2426761"/>
            <a:ext cx="2162048" cy="554736"/>
          </a:xfrm>
          <a:prstGeom prst="rect">
            <a:avLst/>
          </a:prstGeom>
        </p:spPr>
      </p:pic>
      <p:sp>
        <p:nvSpPr>
          <p:cNvPr id="15" name="Freeform 14"/>
          <p:cNvSpPr/>
          <p:nvPr/>
        </p:nvSpPr>
        <p:spPr>
          <a:xfrm>
            <a:off x="147076" y="152400"/>
            <a:ext cx="6297533" cy="657918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 name="connsiteX0" fmla="*/ 0 w 7483349"/>
              <a:gd name="connsiteY0" fmla="*/ 0 h 6872686"/>
              <a:gd name="connsiteX1" fmla="*/ 1416050 w 7483349"/>
              <a:gd name="connsiteY1" fmla="*/ 0 h 6872686"/>
              <a:gd name="connsiteX2" fmla="*/ 7483349 w 7483349"/>
              <a:gd name="connsiteY2" fmla="*/ 6872686 h 6872686"/>
              <a:gd name="connsiteX3" fmla="*/ 1416050 w 7483349"/>
              <a:gd name="connsiteY3" fmla="*/ 6857999 h 6872686"/>
              <a:gd name="connsiteX4" fmla="*/ 0 w 7483349"/>
              <a:gd name="connsiteY4" fmla="*/ 6857999 h 6872686"/>
              <a:gd name="connsiteX5" fmla="*/ 0 w 7483349"/>
              <a:gd name="connsiteY5" fmla="*/ 0 h 6872686"/>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602031"/>
              <a:gd name="connsiteY0" fmla="*/ 0 h 6858000"/>
              <a:gd name="connsiteX1" fmla="*/ 1416050 w 7602031"/>
              <a:gd name="connsiteY1" fmla="*/ 0 h 6858000"/>
              <a:gd name="connsiteX2" fmla="*/ 7602031 w 7602031"/>
              <a:gd name="connsiteY2" fmla="*/ 6843314 h 6858000"/>
              <a:gd name="connsiteX3" fmla="*/ 1416050 w 7602031"/>
              <a:gd name="connsiteY3" fmla="*/ 6857999 h 6858000"/>
              <a:gd name="connsiteX4" fmla="*/ 0 w 7602031"/>
              <a:gd name="connsiteY4" fmla="*/ 6857999 h 6858000"/>
              <a:gd name="connsiteX5" fmla="*/ 0 w 7602031"/>
              <a:gd name="connsiteY5" fmla="*/ 0 h 6858000"/>
              <a:gd name="connsiteX0" fmla="*/ 0 w 7602031"/>
              <a:gd name="connsiteY0" fmla="*/ 0 h 6887373"/>
              <a:gd name="connsiteX1" fmla="*/ 1416050 w 7602031"/>
              <a:gd name="connsiteY1" fmla="*/ 0 h 6887373"/>
              <a:gd name="connsiteX2" fmla="*/ 7602031 w 7602031"/>
              <a:gd name="connsiteY2" fmla="*/ 6887373 h 6887373"/>
              <a:gd name="connsiteX3" fmla="*/ 1416050 w 7602031"/>
              <a:gd name="connsiteY3" fmla="*/ 6857999 h 6887373"/>
              <a:gd name="connsiteX4" fmla="*/ 0 w 7602031"/>
              <a:gd name="connsiteY4" fmla="*/ 6857999 h 6887373"/>
              <a:gd name="connsiteX5" fmla="*/ 0 w 7602031"/>
              <a:gd name="connsiteY5" fmla="*/ 0 h 6887373"/>
              <a:gd name="connsiteX0" fmla="*/ 0 w 7589854"/>
              <a:gd name="connsiteY0" fmla="*/ 0 h 6861003"/>
              <a:gd name="connsiteX1" fmla="*/ 1416050 w 7589854"/>
              <a:gd name="connsiteY1" fmla="*/ 0 h 6861003"/>
              <a:gd name="connsiteX2" fmla="*/ 7589854 w 7589854"/>
              <a:gd name="connsiteY2" fmla="*/ 6861003 h 6861003"/>
              <a:gd name="connsiteX3" fmla="*/ 1416050 w 7589854"/>
              <a:gd name="connsiteY3" fmla="*/ 6857999 h 6861003"/>
              <a:gd name="connsiteX4" fmla="*/ 0 w 7589854"/>
              <a:gd name="connsiteY4" fmla="*/ 6857999 h 6861003"/>
              <a:gd name="connsiteX5" fmla="*/ 0 w 7589854"/>
              <a:gd name="connsiteY5" fmla="*/ 0 h 6861003"/>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0 w 7589854"/>
              <a:gd name="connsiteY4" fmla="*/ 6868548 h 6868548"/>
              <a:gd name="connsiteX5" fmla="*/ 0 w 7589854"/>
              <a:gd name="connsiteY5" fmla="*/ 0 h 6868548"/>
              <a:gd name="connsiteX0" fmla="*/ 0 w 7589854"/>
              <a:gd name="connsiteY0" fmla="*/ 0 h 6868548"/>
              <a:gd name="connsiteX1" fmla="*/ 1416050 w 7589854"/>
              <a:gd name="connsiteY1" fmla="*/ 0 h 6868548"/>
              <a:gd name="connsiteX2" fmla="*/ 7589854 w 7589854"/>
              <a:gd name="connsiteY2" fmla="*/ 6861003 h 6868548"/>
              <a:gd name="connsiteX3" fmla="*/ 1416050 w 7589854"/>
              <a:gd name="connsiteY3" fmla="*/ 6857999 h 6868548"/>
              <a:gd name="connsiteX4" fmla="*/ 6089 w 7589854"/>
              <a:gd name="connsiteY4" fmla="*/ 6868548 h 6868548"/>
              <a:gd name="connsiteX5" fmla="*/ 0 w 7589854"/>
              <a:gd name="connsiteY5" fmla="*/ 0 h 68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9854" h="6868548">
                <a:moveTo>
                  <a:pt x="0" y="0"/>
                </a:moveTo>
                <a:lnTo>
                  <a:pt x="1416050" y="0"/>
                </a:lnTo>
                <a:lnTo>
                  <a:pt x="7589854" y="6861003"/>
                </a:lnTo>
                <a:lnTo>
                  <a:pt x="1416050" y="6857999"/>
                </a:lnTo>
                <a:lnTo>
                  <a:pt x="6089" y="6868548"/>
                </a:lnTo>
                <a:cubicBezTo>
                  <a:pt x="4059" y="4579032"/>
                  <a:pt x="2030" y="2289516"/>
                  <a:pt x="0" y="0"/>
                </a:cubicBez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612869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8164" y="6176964"/>
            <a:ext cx="10980964" cy="687916"/>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8164 w 10980964"/>
              <a:gd name="connsiteY0" fmla="*/ 12358 h 482587"/>
              <a:gd name="connsiteX1" fmla="*/ 10733830 w 10980964"/>
              <a:gd name="connsiteY1" fmla="*/ 0 h 482587"/>
              <a:gd name="connsiteX2" fmla="*/ 10980964 w 10980964"/>
              <a:gd name="connsiteY2" fmla="*/ 477761 h 482587"/>
              <a:gd name="connsiteX3" fmla="*/ 0 w 10980964"/>
              <a:gd name="connsiteY3" fmla="*/ 482587 h 482587"/>
              <a:gd name="connsiteX4" fmla="*/ 8164 w 10980964"/>
              <a:gd name="connsiteY4" fmla="*/ 12358 h 48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0964" h="482587">
                <a:moveTo>
                  <a:pt x="8164" y="12358"/>
                </a:moveTo>
                <a:lnTo>
                  <a:pt x="10733830" y="0"/>
                </a:lnTo>
                <a:lnTo>
                  <a:pt x="10980964" y="477761"/>
                </a:lnTo>
                <a:lnTo>
                  <a:pt x="0" y="482587"/>
                </a:lnTo>
                <a:lnTo>
                  <a:pt x="8164" y="1235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p:cNvSpPr/>
          <p:nvPr/>
        </p:nvSpPr>
        <p:spPr>
          <a:xfrm flipH="1">
            <a:off x="11294074" y="6176964"/>
            <a:ext cx="907536" cy="681038"/>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 name="connsiteX0" fmla="*/ 0 w 10825414"/>
              <a:gd name="connsiteY0" fmla="*/ 0 h 453047"/>
              <a:gd name="connsiteX1" fmla="*/ 8025363 w 10825414"/>
              <a:gd name="connsiteY1" fmla="*/ 3077 h 453047"/>
              <a:gd name="connsiteX2" fmla="*/ 10825414 w 10825414"/>
              <a:gd name="connsiteY2" fmla="*/ 453046 h 453047"/>
              <a:gd name="connsiteX3" fmla="*/ 0 w 10825414"/>
              <a:gd name="connsiteY3" fmla="*/ 453047 h 453047"/>
              <a:gd name="connsiteX4" fmla="*/ 0 w 10825414"/>
              <a:gd name="connsiteY4" fmla="*/ 0 h 453047"/>
              <a:gd name="connsiteX0" fmla="*/ 0 w 10825414"/>
              <a:gd name="connsiteY0" fmla="*/ 0 h 453047"/>
              <a:gd name="connsiteX1" fmla="*/ 8456478 w 10825414"/>
              <a:gd name="connsiteY1" fmla="*/ 3077 h 453047"/>
              <a:gd name="connsiteX2" fmla="*/ 10825414 w 10825414"/>
              <a:gd name="connsiteY2" fmla="*/ 453046 h 453047"/>
              <a:gd name="connsiteX3" fmla="*/ 0 w 10825414"/>
              <a:gd name="connsiteY3" fmla="*/ 453047 h 453047"/>
              <a:gd name="connsiteX4" fmla="*/ 0 w 10825414"/>
              <a:gd name="connsiteY4" fmla="*/ 0 h 453047"/>
              <a:gd name="connsiteX0" fmla="*/ 0 w 10825414"/>
              <a:gd name="connsiteY0" fmla="*/ 0 h 453047"/>
              <a:gd name="connsiteX1" fmla="*/ 8370260 w 10825414"/>
              <a:gd name="connsiteY1" fmla="*/ 79 h 453047"/>
              <a:gd name="connsiteX2" fmla="*/ 10825414 w 10825414"/>
              <a:gd name="connsiteY2" fmla="*/ 453046 h 453047"/>
              <a:gd name="connsiteX3" fmla="*/ 0 w 10825414"/>
              <a:gd name="connsiteY3" fmla="*/ 453047 h 453047"/>
              <a:gd name="connsiteX4" fmla="*/ 0 w 10825414"/>
              <a:gd name="connsiteY4" fmla="*/ 0 h 45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7">
                <a:moveTo>
                  <a:pt x="0" y="0"/>
                </a:moveTo>
                <a:lnTo>
                  <a:pt x="8370260" y="79"/>
                </a:lnTo>
                <a:lnTo>
                  <a:pt x="10825414" y="453046"/>
                </a:lnTo>
                <a:lnTo>
                  <a:pt x="0" y="45304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85613"/>
            <a:ext cx="10515600" cy="1325563"/>
          </a:xfrm>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825625"/>
            <a:ext cx="10515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0863243" y="6288754"/>
            <a:ext cx="540388" cy="414172"/>
          </a:xfrm>
        </p:spPr>
        <p:txBody>
          <a:bodyPr/>
          <a:lstStyle>
            <a:lvl1pPr algn="ctr">
              <a:defRPr sz="1400">
                <a:solidFill>
                  <a:schemeClr val="accent1"/>
                </a:solidFill>
                <a:latin typeface="+mn-lt"/>
              </a:defRPr>
            </a:lvl1pPr>
          </a:lstStyle>
          <a:p>
            <a:fld id="{CA2B324A-48A1-4532-8B86-5DF0A3890463}" type="slidenum">
              <a:rPr lang="en-US" smtClean="0"/>
              <a:t>‹#›</a:t>
            </a:fld>
            <a:endParaRPr lang="en-US"/>
          </a:p>
        </p:txBody>
      </p:sp>
      <p:sp>
        <p:nvSpPr>
          <p:cNvPr id="8" name="Rectangle 7"/>
          <p:cNvSpPr/>
          <p:nvPr/>
        </p:nvSpPr>
        <p:spPr>
          <a:xfrm>
            <a:off x="0" y="477078"/>
            <a:ext cx="165100" cy="901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509342" y="6562143"/>
            <a:ext cx="2286000" cy="184666"/>
          </a:xfrm>
          <a:prstGeom prst="rect">
            <a:avLst/>
          </a:prstGeom>
          <a:noFill/>
        </p:spPr>
        <p:txBody>
          <a:bodyPr wrap="square" rtlCol="0">
            <a:spAutoFit/>
          </a:bodyPr>
          <a:lstStyle/>
          <a:p>
            <a:pPr algn="r"/>
            <a:r>
              <a:rPr lang="en-US" sz="600" dirty="0" smtClean="0">
                <a:solidFill>
                  <a:schemeClr val="bg1"/>
                </a:solidFill>
                <a:latin typeface="Arial" pitchFamily="34" charset="0"/>
                <a:cs typeface="Arial" pitchFamily="34" charset="0"/>
              </a:rPr>
              <a:t>©</a:t>
            </a:r>
            <a:r>
              <a:rPr lang="en-US" sz="600" baseline="0" dirty="0" smtClean="0">
                <a:solidFill>
                  <a:schemeClr val="bg1"/>
                </a:solidFill>
                <a:latin typeface="Arial" pitchFamily="34" charset="0"/>
                <a:cs typeface="Arial" pitchFamily="34" charset="0"/>
              </a:rPr>
              <a:t> 2016 Valmont Industries, Inc. All rights reserved.</a:t>
            </a:r>
            <a:endParaRPr lang="en-US" sz="600" dirty="0">
              <a:solidFill>
                <a:schemeClr val="bg1"/>
              </a:solidFill>
              <a:latin typeface="Arial" pitchFamily="34" charset="0"/>
              <a:cs typeface="Arial" pitchFamily="34" charset="0"/>
            </a:endParaRPr>
          </a:p>
        </p:txBody>
      </p:sp>
      <p:pic>
        <p:nvPicPr>
          <p:cNvPr id="12" name="Picture 11" descr="Structures_white.wmf"/>
          <p:cNvPicPr>
            <a:picLocks noChangeAspect="1"/>
          </p:cNvPicPr>
          <p:nvPr/>
        </p:nvPicPr>
        <p:blipFill>
          <a:blip r:embed="rId2" cstate="print"/>
          <a:stretch>
            <a:fillRect/>
          </a:stretch>
        </p:blipFill>
        <p:spPr>
          <a:xfrm>
            <a:off x="946672" y="6347414"/>
            <a:ext cx="1339328" cy="346908"/>
          </a:xfrm>
          <a:prstGeom prst="rect">
            <a:avLst/>
          </a:prstGeom>
        </p:spPr>
      </p:pic>
    </p:spTree>
    <p:extLst>
      <p:ext uri="{BB962C8B-B14F-4D97-AF65-F5344CB8AC3E}">
        <p14:creationId xmlns:p14="http://schemas.microsoft.com/office/powerpoint/2010/main" val="6311200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4" name="Rectangle 13"/>
          <p:cNvSpPr/>
          <p:nvPr/>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8"/>
          <p:cNvSpPr/>
          <p:nvPr/>
        </p:nvSpPr>
        <p:spPr>
          <a:xfrm>
            <a:off x="-16330" y="6392595"/>
            <a:ext cx="10989129" cy="469698"/>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8164 w 10980964"/>
              <a:gd name="connsiteY0" fmla="*/ 12358 h 482168"/>
              <a:gd name="connsiteX1" fmla="*/ 10733830 w 10980964"/>
              <a:gd name="connsiteY1" fmla="*/ 0 h 482168"/>
              <a:gd name="connsiteX2" fmla="*/ 10980964 w 10980964"/>
              <a:gd name="connsiteY2" fmla="*/ 477761 h 482168"/>
              <a:gd name="connsiteX3" fmla="*/ 0 w 10980964"/>
              <a:gd name="connsiteY3" fmla="*/ 482168 h 482168"/>
              <a:gd name="connsiteX4" fmla="*/ 8164 w 10980964"/>
              <a:gd name="connsiteY4" fmla="*/ 12358 h 482168"/>
              <a:gd name="connsiteX0" fmla="*/ 0 w 10989129"/>
              <a:gd name="connsiteY0" fmla="*/ 20738 h 482168"/>
              <a:gd name="connsiteX1" fmla="*/ 10741995 w 10989129"/>
              <a:gd name="connsiteY1" fmla="*/ 0 h 482168"/>
              <a:gd name="connsiteX2" fmla="*/ 10989129 w 10989129"/>
              <a:gd name="connsiteY2" fmla="*/ 477761 h 482168"/>
              <a:gd name="connsiteX3" fmla="*/ 8165 w 10989129"/>
              <a:gd name="connsiteY3" fmla="*/ 482168 h 482168"/>
              <a:gd name="connsiteX4" fmla="*/ 0 w 10989129"/>
              <a:gd name="connsiteY4" fmla="*/ 20738 h 48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9129" h="482168">
                <a:moveTo>
                  <a:pt x="0" y="20738"/>
                </a:moveTo>
                <a:lnTo>
                  <a:pt x="10741995" y="0"/>
                </a:lnTo>
                <a:lnTo>
                  <a:pt x="10989129" y="477761"/>
                </a:lnTo>
                <a:lnTo>
                  <a:pt x="8165" y="482168"/>
                </a:lnTo>
                <a:lnTo>
                  <a:pt x="0" y="2073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8"/>
          <p:cNvSpPr/>
          <p:nvPr/>
        </p:nvSpPr>
        <p:spPr>
          <a:xfrm flipH="1">
            <a:off x="11311596" y="6392594"/>
            <a:ext cx="907536"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335570" y="0"/>
                </a:lnTo>
                <a:lnTo>
                  <a:pt x="10825414" y="453047"/>
                </a:lnTo>
                <a:lnTo>
                  <a:pt x="0" y="453048"/>
                </a:lnTo>
                <a:lnTo>
                  <a:pt x="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838200" y="351942"/>
            <a:ext cx="10515600" cy="1325563"/>
          </a:xfrm>
        </p:spPr>
        <p:txBody>
          <a:bodyPr/>
          <a:lstStyle>
            <a:lvl1pPr>
              <a:defRPr>
                <a:solidFill>
                  <a:schemeClr val="bg1"/>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838200" y="1812442"/>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838200" y="6343167"/>
            <a:ext cx="2743200" cy="365125"/>
          </a:xfrm>
        </p:spPr>
        <p:txBody>
          <a:bodyPr/>
          <a:lstStyle/>
          <a:p>
            <a:fld id="{94F724BC-B61C-4FC3-A6E6-A6F20AAE3D66}" type="datetimeFigureOut">
              <a:rPr lang="en-US" smtClean="0"/>
              <a:t>8/14/2017</a:t>
            </a:fld>
            <a:endParaRPr lang="en-US"/>
          </a:p>
        </p:txBody>
      </p:sp>
      <p:sp>
        <p:nvSpPr>
          <p:cNvPr id="11" name="Footer Placeholder 4"/>
          <p:cNvSpPr>
            <a:spLocks noGrp="1"/>
          </p:cNvSpPr>
          <p:nvPr>
            <p:ph type="ftr" sz="quarter" idx="11"/>
          </p:nvPr>
        </p:nvSpPr>
        <p:spPr>
          <a:xfrm>
            <a:off x="4038600" y="6343167"/>
            <a:ext cx="4114800" cy="365125"/>
          </a:xfrm>
        </p:spPr>
        <p:txBody>
          <a:bodyPr/>
          <a:lstStyle>
            <a:lvl1pPr>
              <a:defRPr>
                <a:solidFill>
                  <a:schemeClr val="accent3"/>
                </a:solidFill>
              </a:defRPr>
            </a:lvl1pPr>
          </a:lstStyle>
          <a:p>
            <a:endParaRPr lang="en-US"/>
          </a:p>
        </p:txBody>
      </p:sp>
      <p:sp>
        <p:nvSpPr>
          <p:cNvPr id="12" name="Slide Number Placeholder 5"/>
          <p:cNvSpPr>
            <a:spLocks noGrp="1"/>
          </p:cNvSpPr>
          <p:nvPr>
            <p:ph type="sldNum" sz="quarter" idx="12"/>
          </p:nvPr>
        </p:nvSpPr>
        <p:spPr>
          <a:xfrm>
            <a:off x="8568396" y="6343167"/>
            <a:ext cx="2743200" cy="365125"/>
          </a:xfrm>
        </p:spPr>
        <p:txBody>
          <a:bodyPr/>
          <a:lstStyle>
            <a:lvl1pPr>
              <a:defRPr>
                <a:solidFill>
                  <a:schemeClr val="bg1"/>
                </a:solidFill>
              </a:defRPr>
            </a:lvl1pPr>
          </a:lstStyle>
          <a:p>
            <a:fld id="{CA2B324A-48A1-4532-8B86-5DF0A3890463}" type="slidenum">
              <a:rPr lang="en-US" smtClean="0"/>
              <a:t>‹#›</a:t>
            </a:fld>
            <a:endParaRPr lang="en-US"/>
          </a:p>
        </p:txBody>
      </p:sp>
      <p:sp>
        <p:nvSpPr>
          <p:cNvPr id="13" name="Rectangle 12"/>
          <p:cNvSpPr/>
          <p:nvPr/>
        </p:nvSpPr>
        <p:spPr>
          <a:xfrm>
            <a:off x="0" y="351942"/>
            <a:ext cx="135924"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563574" y="6588648"/>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32390784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6" name="Rectangle 5"/>
          <p:cNvSpPr/>
          <p:nvPr/>
        </p:nvSpPr>
        <p:spPr>
          <a:xfrm>
            <a:off x="-6180" y="0"/>
            <a:ext cx="12207789"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8"/>
          <p:cNvSpPr/>
          <p:nvPr/>
        </p:nvSpPr>
        <p:spPr>
          <a:xfrm>
            <a:off x="-24494" y="6392595"/>
            <a:ext cx="10997293" cy="486026"/>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16329 w 10989129"/>
              <a:gd name="connsiteY0" fmla="*/ 12358 h 498929"/>
              <a:gd name="connsiteX1" fmla="*/ 10741995 w 10989129"/>
              <a:gd name="connsiteY1" fmla="*/ 0 h 498929"/>
              <a:gd name="connsiteX2" fmla="*/ 10989129 w 10989129"/>
              <a:gd name="connsiteY2" fmla="*/ 477761 h 498929"/>
              <a:gd name="connsiteX3" fmla="*/ 0 w 10989129"/>
              <a:gd name="connsiteY3" fmla="*/ 498929 h 498929"/>
              <a:gd name="connsiteX4" fmla="*/ 16329 w 10989129"/>
              <a:gd name="connsiteY4" fmla="*/ 12358 h 498929"/>
              <a:gd name="connsiteX0" fmla="*/ 0 w 10997293"/>
              <a:gd name="connsiteY0" fmla="*/ 20738 h 498929"/>
              <a:gd name="connsiteX1" fmla="*/ 10750159 w 10997293"/>
              <a:gd name="connsiteY1" fmla="*/ 0 h 498929"/>
              <a:gd name="connsiteX2" fmla="*/ 10997293 w 10997293"/>
              <a:gd name="connsiteY2" fmla="*/ 477761 h 498929"/>
              <a:gd name="connsiteX3" fmla="*/ 8164 w 10997293"/>
              <a:gd name="connsiteY3" fmla="*/ 498929 h 498929"/>
              <a:gd name="connsiteX4" fmla="*/ 0 w 10997293"/>
              <a:gd name="connsiteY4" fmla="*/ 20738 h 49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7293" h="498929">
                <a:moveTo>
                  <a:pt x="0" y="20738"/>
                </a:moveTo>
                <a:lnTo>
                  <a:pt x="10750159" y="0"/>
                </a:lnTo>
                <a:lnTo>
                  <a:pt x="10997293" y="477761"/>
                </a:lnTo>
                <a:lnTo>
                  <a:pt x="8164" y="498929"/>
                </a:lnTo>
                <a:lnTo>
                  <a:pt x="0" y="2073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8"/>
          <p:cNvSpPr/>
          <p:nvPr/>
        </p:nvSpPr>
        <p:spPr>
          <a:xfrm flipH="1">
            <a:off x="11311596" y="6392594"/>
            <a:ext cx="907536" cy="465405"/>
          </a:xfrm>
          <a:custGeom>
            <a:avLst/>
            <a:gdLst>
              <a:gd name="connsiteX0" fmla="*/ 0 w 10762735"/>
              <a:gd name="connsiteY0" fmla="*/ 0 h 514831"/>
              <a:gd name="connsiteX1" fmla="*/ 10762735 w 10762735"/>
              <a:gd name="connsiteY1" fmla="*/ 0 h 514831"/>
              <a:gd name="connsiteX2" fmla="*/ 10762735 w 10762735"/>
              <a:gd name="connsiteY2" fmla="*/ 514831 h 514831"/>
              <a:gd name="connsiteX3" fmla="*/ 0 w 10762735"/>
              <a:gd name="connsiteY3" fmla="*/ 514831 h 514831"/>
              <a:gd name="connsiteX4" fmla="*/ 0 w 10762735"/>
              <a:gd name="connsiteY4" fmla="*/ 0 h 514831"/>
              <a:gd name="connsiteX0" fmla="*/ 0 w 10960443"/>
              <a:gd name="connsiteY0" fmla="*/ 0 h 514831"/>
              <a:gd name="connsiteX1" fmla="*/ 10762735 w 10960443"/>
              <a:gd name="connsiteY1" fmla="*/ 0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12357 h 527188"/>
              <a:gd name="connsiteX1" fmla="*/ 10552671 w 10960443"/>
              <a:gd name="connsiteY1" fmla="*/ 0 h 527188"/>
              <a:gd name="connsiteX2" fmla="*/ 10960443 w 10960443"/>
              <a:gd name="connsiteY2" fmla="*/ 514831 h 527188"/>
              <a:gd name="connsiteX3" fmla="*/ 0 w 10960443"/>
              <a:gd name="connsiteY3" fmla="*/ 527188 h 527188"/>
              <a:gd name="connsiteX4" fmla="*/ 0 w 10960443"/>
              <a:gd name="connsiteY4" fmla="*/ 12357 h 527188"/>
              <a:gd name="connsiteX0" fmla="*/ 0 w 10960443"/>
              <a:gd name="connsiteY0" fmla="*/ 0 h 514831"/>
              <a:gd name="connsiteX1" fmla="*/ 10725666 w 10960443"/>
              <a:gd name="connsiteY1" fmla="*/ 49426 h 514831"/>
              <a:gd name="connsiteX2" fmla="*/ 10960443 w 10960443"/>
              <a:gd name="connsiteY2" fmla="*/ 502474 h 514831"/>
              <a:gd name="connsiteX3" fmla="*/ 0 w 10960443"/>
              <a:gd name="connsiteY3" fmla="*/ 514831 h 514831"/>
              <a:gd name="connsiteX4" fmla="*/ 0 w 10960443"/>
              <a:gd name="connsiteY4" fmla="*/ 0 h 514831"/>
              <a:gd name="connsiteX0" fmla="*/ 0 w 10960443"/>
              <a:gd name="connsiteY0" fmla="*/ 86499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86499 h 465405"/>
              <a:gd name="connsiteX0" fmla="*/ 0 w 10960443"/>
              <a:gd name="connsiteY0" fmla="*/ 12358 h 465405"/>
              <a:gd name="connsiteX1" fmla="*/ 10725666 w 10960443"/>
              <a:gd name="connsiteY1" fmla="*/ 0 h 465405"/>
              <a:gd name="connsiteX2" fmla="*/ 10960443 w 10960443"/>
              <a:gd name="connsiteY2" fmla="*/ 453048 h 465405"/>
              <a:gd name="connsiteX3" fmla="*/ 0 w 10960443"/>
              <a:gd name="connsiteY3" fmla="*/ 465405 h 465405"/>
              <a:gd name="connsiteX4" fmla="*/ 0 w 10960443"/>
              <a:gd name="connsiteY4" fmla="*/ 12358 h 465405"/>
              <a:gd name="connsiteX0" fmla="*/ 0 w 11133438"/>
              <a:gd name="connsiteY0" fmla="*/ 12358 h 910248"/>
              <a:gd name="connsiteX1" fmla="*/ 10725666 w 11133438"/>
              <a:gd name="connsiteY1" fmla="*/ 0 h 910248"/>
              <a:gd name="connsiteX2" fmla="*/ 11133438 w 11133438"/>
              <a:gd name="connsiteY2" fmla="*/ 910248 h 910248"/>
              <a:gd name="connsiteX3" fmla="*/ 0 w 11133438"/>
              <a:gd name="connsiteY3" fmla="*/ 465405 h 910248"/>
              <a:gd name="connsiteX4" fmla="*/ 0 w 11133438"/>
              <a:gd name="connsiteY4" fmla="*/ 12358 h 910248"/>
              <a:gd name="connsiteX0" fmla="*/ 0 w 10972800"/>
              <a:gd name="connsiteY0" fmla="*/ 12358 h 477761"/>
              <a:gd name="connsiteX1" fmla="*/ 10725666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8367337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2358 h 477761"/>
              <a:gd name="connsiteX1" fmla="*/ 6156404 w 10972800"/>
              <a:gd name="connsiteY1" fmla="*/ 0 h 477761"/>
              <a:gd name="connsiteX2" fmla="*/ 10972800 w 10972800"/>
              <a:gd name="connsiteY2" fmla="*/ 477761 h 477761"/>
              <a:gd name="connsiteX3" fmla="*/ 0 w 10972800"/>
              <a:gd name="connsiteY3" fmla="*/ 465405 h 477761"/>
              <a:gd name="connsiteX4" fmla="*/ 0 w 10972800"/>
              <a:gd name="connsiteY4" fmla="*/ 12358 h 477761"/>
              <a:gd name="connsiteX0" fmla="*/ 0 w 10972800"/>
              <a:gd name="connsiteY0" fmla="*/ 1 h 465404"/>
              <a:gd name="connsiteX1" fmla="*/ 7335570 w 10972800"/>
              <a:gd name="connsiteY1" fmla="*/ 0 h 465404"/>
              <a:gd name="connsiteX2" fmla="*/ 10972800 w 10972800"/>
              <a:gd name="connsiteY2" fmla="*/ 465404 h 465404"/>
              <a:gd name="connsiteX3" fmla="*/ 0 w 10972800"/>
              <a:gd name="connsiteY3" fmla="*/ 453048 h 465404"/>
              <a:gd name="connsiteX4" fmla="*/ 0 w 10972800"/>
              <a:gd name="connsiteY4" fmla="*/ 1 h 465404"/>
              <a:gd name="connsiteX0" fmla="*/ 0 w 7435303"/>
              <a:gd name="connsiteY0" fmla="*/ 1 h 453048"/>
              <a:gd name="connsiteX1" fmla="*/ 7335570 w 7435303"/>
              <a:gd name="connsiteY1" fmla="*/ 0 h 453048"/>
              <a:gd name="connsiteX2" fmla="*/ 7435303 w 7435303"/>
              <a:gd name="connsiteY2" fmla="*/ 453047 h 453048"/>
              <a:gd name="connsiteX3" fmla="*/ 0 w 7435303"/>
              <a:gd name="connsiteY3" fmla="*/ 453048 h 453048"/>
              <a:gd name="connsiteX4" fmla="*/ 0 w 7435303"/>
              <a:gd name="connsiteY4" fmla="*/ 1 h 453048"/>
              <a:gd name="connsiteX0" fmla="*/ 0 w 10825414"/>
              <a:gd name="connsiteY0" fmla="*/ 1 h 453048"/>
              <a:gd name="connsiteX1" fmla="*/ 7335570 w 10825414"/>
              <a:gd name="connsiteY1" fmla="*/ 0 h 453048"/>
              <a:gd name="connsiteX2" fmla="*/ 10825414 w 10825414"/>
              <a:gd name="connsiteY2" fmla="*/ 453047 h 453048"/>
              <a:gd name="connsiteX3" fmla="*/ 0 w 10825414"/>
              <a:gd name="connsiteY3" fmla="*/ 453048 h 453048"/>
              <a:gd name="connsiteX4" fmla="*/ 0 w 10825414"/>
              <a:gd name="connsiteY4" fmla="*/ 1 h 45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5414" h="453048">
                <a:moveTo>
                  <a:pt x="0" y="1"/>
                </a:moveTo>
                <a:lnTo>
                  <a:pt x="7335570" y="0"/>
                </a:lnTo>
                <a:lnTo>
                  <a:pt x="10825414" y="453047"/>
                </a:lnTo>
                <a:lnTo>
                  <a:pt x="0" y="453048"/>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351942"/>
            <a:ext cx="10515600" cy="1325563"/>
          </a:xfrm>
        </p:spPr>
        <p:txBody>
          <a:bodyPr/>
          <a:lstStyle>
            <a:lvl1pPr>
              <a:defRPr>
                <a:solidFill>
                  <a:schemeClr val="bg1"/>
                </a:solidFill>
              </a:defRPr>
            </a:lvl1pPr>
          </a:lstStyle>
          <a:p>
            <a:r>
              <a:rPr lang="en-US" smtClean="0"/>
              <a:t>Click to edit Master title style</a:t>
            </a:r>
            <a:endParaRPr lang="en-US" dirty="0"/>
          </a:p>
        </p:txBody>
      </p:sp>
      <p:sp>
        <p:nvSpPr>
          <p:cNvPr id="10" name="Content Placeholder 2"/>
          <p:cNvSpPr>
            <a:spLocks noGrp="1"/>
          </p:cNvSpPr>
          <p:nvPr>
            <p:ph idx="1"/>
          </p:nvPr>
        </p:nvSpPr>
        <p:spPr>
          <a:xfrm>
            <a:off x="838200" y="1812442"/>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a:xfrm>
            <a:off x="838200" y="6343167"/>
            <a:ext cx="2743200" cy="365125"/>
          </a:xfrm>
        </p:spPr>
        <p:txBody>
          <a:bodyPr/>
          <a:lstStyle/>
          <a:p>
            <a:fld id="{94F724BC-B61C-4FC3-A6E6-A6F20AAE3D66}" type="datetimeFigureOut">
              <a:rPr lang="en-US" smtClean="0"/>
              <a:t>8/14/2017</a:t>
            </a:fld>
            <a:endParaRPr lang="en-US"/>
          </a:p>
        </p:txBody>
      </p:sp>
      <p:sp>
        <p:nvSpPr>
          <p:cNvPr id="12" name="Footer Placeholder 4"/>
          <p:cNvSpPr>
            <a:spLocks noGrp="1"/>
          </p:cNvSpPr>
          <p:nvPr>
            <p:ph type="ftr" sz="quarter" idx="11"/>
          </p:nvPr>
        </p:nvSpPr>
        <p:spPr>
          <a:xfrm>
            <a:off x="4038600" y="6343167"/>
            <a:ext cx="4114800" cy="365125"/>
          </a:xfrm>
        </p:spPr>
        <p:txBody>
          <a:bodyPr/>
          <a:lstStyle>
            <a:lvl1pPr>
              <a:defRPr>
                <a:solidFill>
                  <a:schemeClr val="accent3"/>
                </a:solidFill>
              </a:defRPr>
            </a:lvl1pPr>
          </a:lstStyle>
          <a:p>
            <a:endParaRPr lang="en-US"/>
          </a:p>
        </p:txBody>
      </p:sp>
      <p:sp>
        <p:nvSpPr>
          <p:cNvPr id="13" name="Slide Number Placeholder 5"/>
          <p:cNvSpPr>
            <a:spLocks noGrp="1"/>
          </p:cNvSpPr>
          <p:nvPr>
            <p:ph type="sldNum" sz="quarter" idx="12"/>
          </p:nvPr>
        </p:nvSpPr>
        <p:spPr>
          <a:xfrm>
            <a:off x="8568396" y="6343167"/>
            <a:ext cx="2743200" cy="365125"/>
          </a:xfrm>
        </p:spPr>
        <p:txBody>
          <a:bodyPr/>
          <a:lstStyle>
            <a:lvl1pPr>
              <a:defRPr>
                <a:solidFill>
                  <a:schemeClr val="bg1"/>
                </a:solidFill>
              </a:defRPr>
            </a:lvl1pPr>
          </a:lstStyle>
          <a:p>
            <a:fld id="{CA2B324A-48A1-4532-8B86-5DF0A3890463}" type="slidenum">
              <a:rPr lang="en-US" smtClean="0"/>
              <a:t>‹#›</a:t>
            </a:fld>
            <a:endParaRPr lang="en-US"/>
          </a:p>
        </p:txBody>
      </p:sp>
      <p:sp>
        <p:nvSpPr>
          <p:cNvPr id="14" name="Rectangle 13"/>
          <p:cNvSpPr/>
          <p:nvPr/>
        </p:nvSpPr>
        <p:spPr>
          <a:xfrm>
            <a:off x="0" y="351942"/>
            <a:ext cx="135924" cy="13255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563574" y="6588648"/>
            <a:ext cx="2286000" cy="184666"/>
          </a:xfrm>
          <a:prstGeom prst="rect">
            <a:avLst/>
          </a:prstGeom>
          <a:noFill/>
        </p:spPr>
        <p:txBody>
          <a:bodyPr wrap="square" rtlCol="0">
            <a:spAutoFit/>
          </a:bodyPr>
          <a:lstStyle/>
          <a:p>
            <a:pPr algn="r"/>
            <a:r>
              <a:rPr lang="en-US" sz="600" dirty="0" smtClean="0">
                <a:latin typeface="Arial" pitchFamily="34" charset="0"/>
                <a:cs typeface="Arial" pitchFamily="34" charset="0"/>
              </a:rPr>
              <a:t>©</a:t>
            </a:r>
            <a:r>
              <a:rPr lang="en-US" sz="600" baseline="0" dirty="0" smtClean="0">
                <a:latin typeface="Arial" pitchFamily="34" charset="0"/>
                <a:cs typeface="Arial" pitchFamily="34" charset="0"/>
              </a:rPr>
              <a:t> 2016 Valmont Industries, Inc. All rights reserved.</a:t>
            </a:r>
            <a:endParaRPr lang="en-US" sz="600" dirty="0">
              <a:latin typeface="Arial" pitchFamily="34" charset="0"/>
              <a:cs typeface="Arial"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672" y="6437946"/>
            <a:ext cx="1339328" cy="343643"/>
          </a:xfrm>
          <a:prstGeom prst="rect">
            <a:avLst/>
          </a:prstGeom>
        </p:spPr>
      </p:pic>
    </p:spTree>
    <p:extLst>
      <p:ext uri="{BB962C8B-B14F-4D97-AF65-F5344CB8AC3E}">
        <p14:creationId xmlns:p14="http://schemas.microsoft.com/office/powerpoint/2010/main" val="356310696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829" y="0"/>
            <a:ext cx="7240172" cy="6858000"/>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Freeform 6"/>
          <p:cNvSpPr/>
          <p:nvPr userDrawn="1"/>
        </p:nvSpPr>
        <p:spPr>
          <a:xfrm>
            <a:off x="0" y="1"/>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2"/>
          <p:cNvSpPr>
            <a:spLocks noGrp="1"/>
          </p:cNvSpPr>
          <p:nvPr>
            <p:ph type="subTitle" idx="1" hasCustomPrompt="1"/>
          </p:nvPr>
        </p:nvSpPr>
        <p:spPr>
          <a:xfrm>
            <a:off x="114523" y="5316926"/>
            <a:ext cx="6984776" cy="509064"/>
          </a:xfrm>
        </p:spPr>
        <p:txBody>
          <a:bodyPr vert="horz" lIns="91440" tIns="45720" rIns="91440" bIns="45720" rtlCol="0">
            <a:normAutofit/>
          </a:bodyPr>
          <a:lstStyle>
            <a:lvl1pPr algn="ctr">
              <a:defRPr lang="en-US" sz="2400" dirty="0">
                <a:solidFill>
                  <a:schemeClr val="accent6"/>
                </a:solidFill>
              </a:defRPr>
            </a:lvl1pPr>
          </a:lstStyle>
          <a:p>
            <a:pPr marL="0" lvl="0" indent="0">
              <a:buNone/>
            </a:pPr>
            <a:r>
              <a:rPr lang="en-US" dirty="0" smtClean="0"/>
              <a:t>Insert Subtitle Here</a:t>
            </a:r>
            <a:endParaRPr lang="en-US" dirty="0"/>
          </a:p>
        </p:txBody>
      </p:sp>
      <p:sp>
        <p:nvSpPr>
          <p:cNvPr id="10" name="Date Placeholder 3"/>
          <p:cNvSpPr>
            <a:spLocks noGrp="1"/>
          </p:cNvSpPr>
          <p:nvPr>
            <p:ph type="dt" sz="half" idx="10"/>
          </p:nvPr>
        </p:nvSpPr>
        <p:spPr>
          <a:xfrm>
            <a:off x="114670" y="6356350"/>
            <a:ext cx="1410226" cy="365125"/>
          </a:xfrm>
        </p:spPr>
        <p:txBody>
          <a:bodyPr/>
          <a:lstStyle/>
          <a:p>
            <a:fld id="{94F724BC-B61C-4FC3-A6E6-A6F20AAE3D66}" type="datetimeFigureOut">
              <a:rPr lang="en-US" smtClean="0"/>
              <a:t>8/14/2017</a:t>
            </a:fld>
            <a:endParaRPr lang="en-US"/>
          </a:p>
        </p:txBody>
      </p:sp>
      <p:sp>
        <p:nvSpPr>
          <p:cNvPr id="11" name="Footer Placeholder 4"/>
          <p:cNvSpPr>
            <a:spLocks noGrp="1"/>
          </p:cNvSpPr>
          <p:nvPr>
            <p:ph type="ftr" sz="quarter" idx="11"/>
          </p:nvPr>
        </p:nvSpPr>
        <p:spPr>
          <a:xfrm>
            <a:off x="2984499" y="6356350"/>
            <a:ext cx="4114800" cy="365125"/>
          </a:xfrm>
        </p:spPr>
        <p:txBody>
          <a:bodyPr/>
          <a:lstStyle>
            <a:lvl1pPr algn="r">
              <a:defRPr/>
            </a:lvl1pPr>
          </a:lstStyle>
          <a:p>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587" y="6378219"/>
            <a:ext cx="1339328" cy="343643"/>
          </a:xfrm>
          <a:prstGeom prst="rect">
            <a:avLst/>
          </a:prstGeom>
        </p:spPr>
      </p:pic>
      <p:sp>
        <p:nvSpPr>
          <p:cNvPr id="24" name="Title 1"/>
          <p:cNvSpPr>
            <a:spLocks noGrp="1"/>
          </p:cNvSpPr>
          <p:nvPr>
            <p:ph type="ctrTitle" hasCustomPrompt="1"/>
          </p:nvPr>
        </p:nvSpPr>
        <p:spPr>
          <a:xfrm>
            <a:off x="119336" y="3320367"/>
            <a:ext cx="6984776" cy="1102139"/>
          </a:xfrm>
        </p:spPr>
        <p:txBody>
          <a:bodyPr vert="horz" lIns="91440" tIns="45720" rIns="91440" bIns="45720" rtlCol="0" anchor="b">
            <a:normAutofit/>
          </a:bodyPr>
          <a:lstStyle>
            <a:lvl1pPr algn="ctr">
              <a:defRPr lang="en-US" sz="6000">
                <a:solidFill>
                  <a:schemeClr val="accent3"/>
                </a:solidFill>
              </a:defRPr>
            </a:lvl1pPr>
          </a:lstStyle>
          <a:p>
            <a:pPr marL="0" lvl="0"/>
            <a:r>
              <a:rPr lang="en-US" dirty="0" smtClean="0"/>
              <a:t>Coffee Break!</a:t>
            </a:r>
            <a:endParaRPr lang="en-US" dirty="0"/>
          </a:p>
        </p:txBody>
      </p:sp>
    </p:spTree>
    <p:extLst>
      <p:ext uri="{BB962C8B-B14F-4D97-AF65-F5344CB8AC3E}">
        <p14:creationId xmlns:p14="http://schemas.microsoft.com/office/powerpoint/2010/main" val="16215013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502" y="-6990"/>
            <a:ext cx="9445869" cy="6864990"/>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Freeform 6"/>
          <p:cNvSpPr/>
          <p:nvPr/>
        </p:nvSpPr>
        <p:spPr>
          <a:xfrm>
            <a:off x="0" y="1"/>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2"/>
          <p:cNvSpPr>
            <a:spLocks noGrp="1"/>
          </p:cNvSpPr>
          <p:nvPr>
            <p:ph type="subTitle" idx="1" hasCustomPrompt="1"/>
          </p:nvPr>
        </p:nvSpPr>
        <p:spPr>
          <a:xfrm>
            <a:off x="114523" y="5316926"/>
            <a:ext cx="6984776" cy="509064"/>
          </a:xfrm>
        </p:spPr>
        <p:txBody>
          <a:bodyPr vert="horz" lIns="91440" tIns="45720" rIns="91440" bIns="45720" rtlCol="0">
            <a:normAutofit/>
          </a:bodyPr>
          <a:lstStyle>
            <a:lvl1pPr algn="ctr">
              <a:defRPr lang="en-US" sz="2400" dirty="0">
                <a:solidFill>
                  <a:schemeClr val="accent6"/>
                </a:solidFill>
              </a:defRPr>
            </a:lvl1pPr>
          </a:lstStyle>
          <a:p>
            <a:pPr marL="0" lvl="0" indent="0">
              <a:buNone/>
            </a:pPr>
            <a:r>
              <a:rPr lang="en-US" dirty="0" smtClean="0"/>
              <a:t>Insert Subtitle Here</a:t>
            </a:r>
            <a:endParaRPr lang="en-US" dirty="0"/>
          </a:p>
        </p:txBody>
      </p:sp>
      <p:sp>
        <p:nvSpPr>
          <p:cNvPr id="10" name="Date Placeholder 3"/>
          <p:cNvSpPr>
            <a:spLocks noGrp="1"/>
          </p:cNvSpPr>
          <p:nvPr>
            <p:ph type="dt" sz="half" idx="10"/>
          </p:nvPr>
        </p:nvSpPr>
        <p:spPr>
          <a:xfrm>
            <a:off x="114670" y="6356350"/>
            <a:ext cx="1410226" cy="365125"/>
          </a:xfrm>
        </p:spPr>
        <p:txBody>
          <a:bodyPr/>
          <a:lstStyle/>
          <a:p>
            <a:fld id="{94F724BC-B61C-4FC3-A6E6-A6F20AAE3D66}" type="datetimeFigureOut">
              <a:rPr lang="en-US" smtClean="0"/>
              <a:t>8/14/2017</a:t>
            </a:fld>
            <a:endParaRPr lang="en-US"/>
          </a:p>
        </p:txBody>
      </p:sp>
      <p:sp>
        <p:nvSpPr>
          <p:cNvPr id="11" name="Footer Placeholder 4"/>
          <p:cNvSpPr>
            <a:spLocks noGrp="1"/>
          </p:cNvSpPr>
          <p:nvPr>
            <p:ph type="ftr" sz="quarter" idx="11"/>
          </p:nvPr>
        </p:nvSpPr>
        <p:spPr>
          <a:xfrm>
            <a:off x="2984499" y="6356350"/>
            <a:ext cx="4114800" cy="365125"/>
          </a:xfrm>
        </p:spPr>
        <p:txBody>
          <a:bodyPr/>
          <a:lstStyle>
            <a:lvl1pPr algn="r">
              <a:defRPr/>
            </a:lvl1pPr>
          </a:lstStyle>
          <a:p>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587" y="6378219"/>
            <a:ext cx="1339328" cy="343643"/>
          </a:xfrm>
          <a:prstGeom prst="rect">
            <a:avLst/>
          </a:prstGeom>
        </p:spPr>
      </p:pic>
      <p:sp>
        <p:nvSpPr>
          <p:cNvPr id="18" name="Title 1"/>
          <p:cNvSpPr>
            <a:spLocks noGrp="1"/>
          </p:cNvSpPr>
          <p:nvPr>
            <p:ph type="ctrTitle" hasCustomPrompt="1"/>
          </p:nvPr>
        </p:nvSpPr>
        <p:spPr>
          <a:xfrm>
            <a:off x="119336" y="3320367"/>
            <a:ext cx="6984776" cy="1102139"/>
          </a:xfrm>
        </p:spPr>
        <p:txBody>
          <a:bodyPr vert="horz" lIns="91440" tIns="45720" rIns="91440" bIns="45720" rtlCol="0" anchor="b">
            <a:normAutofit/>
          </a:bodyPr>
          <a:lstStyle>
            <a:lvl1pPr algn="ctr">
              <a:defRPr lang="en-US" sz="6000">
                <a:solidFill>
                  <a:schemeClr val="accent3"/>
                </a:solidFill>
              </a:defRPr>
            </a:lvl1pPr>
          </a:lstStyle>
          <a:p>
            <a:pPr marL="0" lvl="0"/>
            <a:r>
              <a:rPr lang="en-US" dirty="0" smtClean="0"/>
              <a:t>Coffee Break!</a:t>
            </a:r>
            <a:endParaRPr lang="en-US" dirty="0"/>
          </a:p>
        </p:txBody>
      </p:sp>
    </p:spTree>
    <p:extLst>
      <p:ext uri="{BB962C8B-B14F-4D97-AF65-F5344CB8AC3E}">
        <p14:creationId xmlns:p14="http://schemas.microsoft.com/office/powerpoint/2010/main" val="18204949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89994" y="-1642535"/>
            <a:ext cx="7265696" cy="10957776"/>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Freeform 6"/>
          <p:cNvSpPr/>
          <p:nvPr/>
        </p:nvSpPr>
        <p:spPr>
          <a:xfrm>
            <a:off x="0" y="1"/>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2"/>
          <p:cNvSpPr>
            <a:spLocks noGrp="1"/>
          </p:cNvSpPr>
          <p:nvPr>
            <p:ph type="subTitle" idx="1" hasCustomPrompt="1"/>
          </p:nvPr>
        </p:nvSpPr>
        <p:spPr>
          <a:xfrm>
            <a:off x="114523" y="5316926"/>
            <a:ext cx="6984776" cy="509064"/>
          </a:xfrm>
        </p:spPr>
        <p:txBody>
          <a:bodyPr vert="horz" lIns="91440" tIns="45720" rIns="91440" bIns="45720" rtlCol="0">
            <a:normAutofit/>
          </a:bodyPr>
          <a:lstStyle>
            <a:lvl1pPr algn="ctr">
              <a:defRPr lang="en-US" sz="2400" dirty="0">
                <a:solidFill>
                  <a:schemeClr val="accent6"/>
                </a:solidFill>
              </a:defRPr>
            </a:lvl1pPr>
          </a:lstStyle>
          <a:p>
            <a:pPr marL="0" lvl="0" indent="0">
              <a:buNone/>
            </a:pPr>
            <a:r>
              <a:rPr lang="en-US" dirty="0" smtClean="0"/>
              <a:t>Insert Subtitle Here</a:t>
            </a:r>
            <a:endParaRPr lang="en-US" dirty="0"/>
          </a:p>
        </p:txBody>
      </p:sp>
      <p:sp>
        <p:nvSpPr>
          <p:cNvPr id="10" name="Date Placeholder 3"/>
          <p:cNvSpPr>
            <a:spLocks noGrp="1"/>
          </p:cNvSpPr>
          <p:nvPr>
            <p:ph type="dt" sz="half" idx="10"/>
          </p:nvPr>
        </p:nvSpPr>
        <p:spPr>
          <a:xfrm>
            <a:off x="114670" y="6356350"/>
            <a:ext cx="1410226" cy="365125"/>
          </a:xfrm>
        </p:spPr>
        <p:txBody>
          <a:bodyPr/>
          <a:lstStyle/>
          <a:p>
            <a:fld id="{94F724BC-B61C-4FC3-A6E6-A6F20AAE3D66}" type="datetimeFigureOut">
              <a:rPr lang="en-US" smtClean="0"/>
              <a:t>8/14/2017</a:t>
            </a:fld>
            <a:endParaRPr lang="en-US"/>
          </a:p>
        </p:txBody>
      </p:sp>
      <p:sp>
        <p:nvSpPr>
          <p:cNvPr id="11" name="Footer Placeholder 4"/>
          <p:cNvSpPr>
            <a:spLocks noGrp="1"/>
          </p:cNvSpPr>
          <p:nvPr>
            <p:ph type="ftr" sz="quarter" idx="11"/>
          </p:nvPr>
        </p:nvSpPr>
        <p:spPr>
          <a:xfrm>
            <a:off x="2984499" y="6356350"/>
            <a:ext cx="4114800" cy="365125"/>
          </a:xfrm>
        </p:spPr>
        <p:txBody>
          <a:bodyPr/>
          <a:lstStyle>
            <a:lvl1pPr algn="r">
              <a:defRPr/>
            </a:lvl1pPr>
          </a:lstStyle>
          <a:p>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587" y="6378219"/>
            <a:ext cx="1339328" cy="343643"/>
          </a:xfrm>
          <a:prstGeom prst="rect">
            <a:avLst/>
          </a:prstGeom>
        </p:spPr>
      </p:pic>
      <p:sp>
        <p:nvSpPr>
          <p:cNvPr id="15" name="Title 1"/>
          <p:cNvSpPr>
            <a:spLocks noGrp="1"/>
          </p:cNvSpPr>
          <p:nvPr>
            <p:ph type="ctrTitle" hasCustomPrompt="1"/>
          </p:nvPr>
        </p:nvSpPr>
        <p:spPr>
          <a:xfrm>
            <a:off x="119336" y="3320367"/>
            <a:ext cx="6984776" cy="1102139"/>
          </a:xfrm>
        </p:spPr>
        <p:txBody>
          <a:bodyPr vert="horz" lIns="91440" tIns="45720" rIns="91440" bIns="45720" rtlCol="0" anchor="b">
            <a:normAutofit/>
          </a:bodyPr>
          <a:lstStyle>
            <a:lvl1pPr algn="ctr">
              <a:defRPr lang="en-US" sz="6000">
                <a:solidFill>
                  <a:schemeClr val="accent3"/>
                </a:solidFill>
              </a:defRPr>
            </a:lvl1pPr>
          </a:lstStyle>
          <a:p>
            <a:pPr marL="0" lvl="0"/>
            <a:r>
              <a:rPr lang="en-US" dirty="0" smtClean="0"/>
              <a:t>Coffee Break!</a:t>
            </a:r>
            <a:endParaRPr lang="en-US" dirty="0"/>
          </a:p>
        </p:txBody>
      </p:sp>
    </p:spTree>
    <p:extLst>
      <p:ext uri="{BB962C8B-B14F-4D97-AF65-F5344CB8AC3E}">
        <p14:creationId xmlns:p14="http://schemas.microsoft.com/office/powerpoint/2010/main" val="29201002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039368" y="0"/>
            <a:ext cx="9334500" cy="6858000"/>
          </a:xfrm>
          <a:prstGeom prst="rect">
            <a:avLst/>
          </a:prstGeom>
        </p:spPr>
      </p:pic>
      <p:sp>
        <p:nvSpPr>
          <p:cNvPr id="16" name="Freeform 15"/>
          <p:cNvSpPr/>
          <p:nvPr/>
        </p:nvSpPr>
        <p:spPr>
          <a:xfrm rot="19340334">
            <a:off x="7141866" y="-1271621"/>
            <a:ext cx="956457" cy="9401242"/>
          </a:xfrm>
          <a:custGeom>
            <a:avLst/>
            <a:gdLst>
              <a:gd name="connsiteX0" fmla="*/ 956457 w 956457"/>
              <a:gd name="connsiteY0" fmla="*/ 738197 h 9401242"/>
              <a:gd name="connsiteX1" fmla="*/ 956457 w 956457"/>
              <a:gd name="connsiteY1" fmla="*/ 9401242 h 9401242"/>
              <a:gd name="connsiteX2" fmla="*/ 0 w 956457"/>
              <a:gd name="connsiteY2" fmla="*/ 8663045 h 9401242"/>
              <a:gd name="connsiteX3" fmla="*/ 0 w 956457"/>
              <a:gd name="connsiteY3" fmla="*/ 0 h 9401242"/>
            </a:gdLst>
            <a:ahLst/>
            <a:cxnLst>
              <a:cxn ang="0">
                <a:pos x="connsiteX0" y="connsiteY0"/>
              </a:cxn>
              <a:cxn ang="0">
                <a:pos x="connsiteX1" y="connsiteY1"/>
              </a:cxn>
              <a:cxn ang="0">
                <a:pos x="connsiteX2" y="connsiteY2"/>
              </a:cxn>
              <a:cxn ang="0">
                <a:pos x="connsiteX3" y="connsiteY3"/>
              </a:cxn>
            </a:cxnLst>
            <a:rect l="l" t="t" r="r" b="b"/>
            <a:pathLst>
              <a:path w="956457" h="9401242">
                <a:moveTo>
                  <a:pt x="956457" y="738197"/>
                </a:moveTo>
                <a:lnTo>
                  <a:pt x="956457" y="9401242"/>
                </a:lnTo>
                <a:lnTo>
                  <a:pt x="0" y="8663045"/>
                </a:lnTo>
                <a:lnTo>
                  <a:pt x="0" y="0"/>
                </a:lnTo>
                <a:close/>
              </a:path>
            </a:pathLst>
          </a:custGeom>
          <a:gradFill flip="none" rotWithShape="1">
            <a:gsLst>
              <a:gs pos="95000">
                <a:srgbClr val="676464"/>
              </a:gs>
              <a:gs pos="0">
                <a:schemeClr val="bg1">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Freeform 6"/>
          <p:cNvSpPr/>
          <p:nvPr userDrawn="1"/>
        </p:nvSpPr>
        <p:spPr>
          <a:xfrm>
            <a:off x="0" y="1"/>
            <a:ext cx="10318750"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2"/>
          <p:cNvSpPr>
            <a:spLocks noGrp="1"/>
          </p:cNvSpPr>
          <p:nvPr>
            <p:ph type="subTitle" idx="1" hasCustomPrompt="1"/>
          </p:nvPr>
        </p:nvSpPr>
        <p:spPr>
          <a:xfrm>
            <a:off x="114523" y="5316926"/>
            <a:ext cx="6984776" cy="509064"/>
          </a:xfrm>
        </p:spPr>
        <p:txBody>
          <a:bodyPr vert="horz" lIns="91440" tIns="45720" rIns="91440" bIns="45720" rtlCol="0">
            <a:normAutofit/>
          </a:bodyPr>
          <a:lstStyle>
            <a:lvl1pPr algn="ctr">
              <a:defRPr lang="en-US" sz="2400" dirty="0">
                <a:solidFill>
                  <a:schemeClr val="accent6"/>
                </a:solidFill>
              </a:defRPr>
            </a:lvl1pPr>
          </a:lstStyle>
          <a:p>
            <a:pPr marL="0" lvl="0" indent="0">
              <a:buNone/>
            </a:pPr>
            <a:r>
              <a:rPr lang="en-US" dirty="0" smtClean="0"/>
              <a:t>Insert Subtitle Here</a:t>
            </a:r>
            <a:endParaRPr lang="en-US" dirty="0"/>
          </a:p>
        </p:txBody>
      </p:sp>
      <p:sp>
        <p:nvSpPr>
          <p:cNvPr id="10" name="Date Placeholder 3"/>
          <p:cNvSpPr>
            <a:spLocks noGrp="1"/>
          </p:cNvSpPr>
          <p:nvPr>
            <p:ph type="dt" sz="half" idx="10"/>
          </p:nvPr>
        </p:nvSpPr>
        <p:spPr>
          <a:xfrm>
            <a:off x="114670" y="6356350"/>
            <a:ext cx="1410226" cy="365125"/>
          </a:xfrm>
        </p:spPr>
        <p:txBody>
          <a:bodyPr/>
          <a:lstStyle/>
          <a:p>
            <a:fld id="{94F724BC-B61C-4FC3-A6E6-A6F20AAE3D66}" type="datetimeFigureOut">
              <a:rPr lang="en-US" smtClean="0"/>
              <a:t>8/14/2017</a:t>
            </a:fld>
            <a:endParaRPr lang="en-US"/>
          </a:p>
        </p:txBody>
      </p:sp>
      <p:sp>
        <p:nvSpPr>
          <p:cNvPr id="11" name="Footer Placeholder 4"/>
          <p:cNvSpPr>
            <a:spLocks noGrp="1"/>
          </p:cNvSpPr>
          <p:nvPr>
            <p:ph type="ftr" sz="quarter" idx="11"/>
          </p:nvPr>
        </p:nvSpPr>
        <p:spPr>
          <a:xfrm>
            <a:off x="2984499" y="6356350"/>
            <a:ext cx="4114800" cy="365125"/>
          </a:xfrm>
        </p:spPr>
        <p:txBody>
          <a:bodyPr/>
          <a:lstStyle>
            <a:lvl1pPr algn="r">
              <a:defRPr/>
            </a:lvl1pPr>
          </a:lstStyle>
          <a:p>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587" y="6378219"/>
            <a:ext cx="1339328" cy="343643"/>
          </a:xfrm>
          <a:prstGeom prst="rect">
            <a:avLst/>
          </a:prstGeom>
        </p:spPr>
      </p:pic>
      <p:sp>
        <p:nvSpPr>
          <p:cNvPr id="13" name="Title 1"/>
          <p:cNvSpPr>
            <a:spLocks noGrp="1"/>
          </p:cNvSpPr>
          <p:nvPr>
            <p:ph type="ctrTitle" hasCustomPrompt="1"/>
          </p:nvPr>
        </p:nvSpPr>
        <p:spPr>
          <a:xfrm>
            <a:off x="119336" y="3320367"/>
            <a:ext cx="6984776" cy="1102139"/>
          </a:xfrm>
        </p:spPr>
        <p:txBody>
          <a:bodyPr vert="horz" lIns="91440" tIns="45720" rIns="91440" bIns="45720" rtlCol="0" anchor="b">
            <a:normAutofit/>
          </a:bodyPr>
          <a:lstStyle>
            <a:lvl1pPr algn="ctr">
              <a:defRPr lang="en-US" sz="6000">
                <a:solidFill>
                  <a:schemeClr val="accent3"/>
                </a:solidFill>
              </a:defRPr>
            </a:lvl1pPr>
          </a:lstStyle>
          <a:p>
            <a:pPr marL="0" lvl="0"/>
            <a:r>
              <a:rPr lang="en-US" dirty="0" smtClean="0"/>
              <a:t>Coffee Break!</a:t>
            </a:r>
            <a:endParaRPr lang="en-US" dirty="0"/>
          </a:p>
        </p:txBody>
      </p:sp>
    </p:spTree>
    <p:extLst>
      <p:ext uri="{BB962C8B-B14F-4D97-AF65-F5344CB8AC3E}">
        <p14:creationId xmlns:p14="http://schemas.microsoft.com/office/powerpoint/2010/main" val="18251235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94F724BC-B61C-4FC3-A6E6-A6F20AAE3D66}" type="datetimeFigureOut">
              <a:rPr lang="en-US" smtClean="0"/>
              <a:t>8/14/2017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CA2B324A-48A1-4532-8B86-5DF0A3890463}" type="slidenum">
              <a:rPr lang="en-US" smtClean="0"/>
              <a:t>‹#›</a:t>
            </a:fld>
            <a:endParaRPr lang="en-US"/>
          </a:p>
        </p:txBody>
      </p:sp>
    </p:spTree>
    <p:extLst>
      <p:ext uri="{BB962C8B-B14F-4D97-AF65-F5344CB8AC3E}">
        <p14:creationId xmlns:p14="http://schemas.microsoft.com/office/powerpoint/2010/main" val="4130030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80" r:id="rId7"/>
    <p:sldLayoutId id="2147483681" r:id="rId8"/>
    <p:sldLayoutId id="2147483682" r:id="rId9"/>
    <p:sldLayoutId id="2147483670"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36.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37.png"/><Relationship Id="rId4"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wmv"/><Relationship Id="rId1" Type="http://schemas.microsoft.com/office/2007/relationships/media" Target="../media/media9.wmv"/><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237067" y="6023166"/>
            <a:ext cx="8466667" cy="597163"/>
          </a:xfrm>
        </p:spPr>
        <p:txBody>
          <a:bodyPr>
            <a:noAutofit/>
          </a:bodyPr>
          <a:lstStyle/>
          <a:p>
            <a:pPr>
              <a:spcBef>
                <a:spcPts val="0"/>
              </a:spcBef>
            </a:pPr>
            <a:r>
              <a:rPr lang="en-US" dirty="0" smtClean="0">
                <a:solidFill>
                  <a:schemeClr val="accent1"/>
                </a:solidFill>
              </a:rPr>
              <a:t>Dan Gage</a:t>
            </a:r>
          </a:p>
          <a:p>
            <a:pPr>
              <a:spcBef>
                <a:spcPts val="0"/>
              </a:spcBef>
            </a:pPr>
            <a:r>
              <a:rPr lang="en-US" sz="1800" i="1" dirty="0" smtClean="0">
                <a:solidFill>
                  <a:schemeClr val="accent1"/>
                </a:solidFill>
              </a:rPr>
              <a:t>Sales and Development Specialist</a:t>
            </a:r>
            <a:endParaRPr lang="en-US" sz="1800" i="1" dirty="0">
              <a:solidFill>
                <a:schemeClr val="accent1"/>
              </a:solidFill>
            </a:endParaRPr>
          </a:p>
        </p:txBody>
      </p:sp>
      <p:sp>
        <p:nvSpPr>
          <p:cNvPr id="3" name="Title 3"/>
          <p:cNvSpPr>
            <a:spLocks noGrp="1"/>
          </p:cNvSpPr>
          <p:nvPr>
            <p:ph type="ctrTitle"/>
          </p:nvPr>
        </p:nvSpPr>
        <p:spPr>
          <a:xfrm>
            <a:off x="237067" y="3348828"/>
            <a:ext cx="4182533" cy="2438744"/>
          </a:xfrm>
        </p:spPr>
        <p:txBody>
          <a:bodyPr>
            <a:normAutofit/>
          </a:bodyPr>
          <a:lstStyle/>
          <a:p>
            <a:pPr>
              <a:lnSpc>
                <a:spcPct val="100000"/>
              </a:lnSpc>
            </a:pPr>
            <a:r>
              <a:rPr lang="en-US" dirty="0" smtClean="0"/>
              <a:t>Vibration and Mitigation Devices</a:t>
            </a:r>
            <a:endParaRPr lang="en-US" dirty="0"/>
          </a:p>
        </p:txBody>
      </p:sp>
    </p:spTree>
    <p:extLst>
      <p:ext uri="{BB962C8B-B14F-4D97-AF65-F5344CB8AC3E}">
        <p14:creationId xmlns:p14="http://schemas.microsoft.com/office/powerpoint/2010/main" val="1185362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Periodic Vortex Shedding </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40187" y="1611175"/>
            <a:ext cx="5623076" cy="2934447"/>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5" name="Content Placeholder 2"/>
          <p:cNvSpPr txBox="1">
            <a:spLocks/>
          </p:cNvSpPr>
          <p:nvPr/>
        </p:nvSpPr>
        <p:spPr>
          <a:xfrm>
            <a:off x="457201" y="1485381"/>
            <a:ext cx="5372100" cy="460768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0"/>
              </a:spcBef>
              <a:buFont typeface="Arial"/>
              <a:buNone/>
            </a:pPr>
            <a:r>
              <a:rPr lang="en-US" sz="2000" dirty="0" smtClean="0"/>
              <a:t>Vortex shedding happens when wind hits a structure, causing alternating </a:t>
            </a:r>
            <a:r>
              <a:rPr lang="en-US" sz="2000" dirty="0" err="1" smtClean="0"/>
              <a:t>vorticies</a:t>
            </a:r>
            <a:r>
              <a:rPr lang="en-US" sz="2000" dirty="0" smtClean="0"/>
              <a:t> to form at a certain frequency. </a:t>
            </a:r>
          </a:p>
          <a:p>
            <a:pPr marL="0" indent="0">
              <a:lnSpc>
                <a:spcPct val="120000"/>
              </a:lnSpc>
              <a:spcBef>
                <a:spcPts val="0"/>
              </a:spcBef>
              <a:buFont typeface="Arial"/>
              <a:buNone/>
            </a:pPr>
            <a:endParaRPr lang="en-US" sz="2000" dirty="0"/>
          </a:p>
          <a:p>
            <a:pPr marL="0" indent="0">
              <a:lnSpc>
                <a:spcPct val="120000"/>
              </a:lnSpc>
              <a:spcBef>
                <a:spcPts val="0"/>
              </a:spcBef>
              <a:buFont typeface="Arial"/>
              <a:buNone/>
            </a:pPr>
            <a:r>
              <a:rPr lang="en-US" sz="2000" dirty="0" smtClean="0"/>
              <a:t>The </a:t>
            </a:r>
            <a:r>
              <a:rPr lang="en-US" sz="2000" dirty="0" err="1" smtClean="0"/>
              <a:t>vorticies</a:t>
            </a:r>
            <a:r>
              <a:rPr lang="en-US" sz="2000" dirty="0" smtClean="0"/>
              <a:t> create low pressure zones on the downwind side of the structure on alternate sides. </a:t>
            </a:r>
          </a:p>
          <a:p>
            <a:pPr marL="0" indent="0">
              <a:lnSpc>
                <a:spcPct val="120000"/>
              </a:lnSpc>
              <a:spcBef>
                <a:spcPts val="0"/>
              </a:spcBef>
              <a:buFont typeface="Arial"/>
              <a:buNone/>
            </a:pPr>
            <a:endParaRPr lang="en-US" sz="2000" dirty="0"/>
          </a:p>
          <a:p>
            <a:pPr marL="0" indent="0">
              <a:lnSpc>
                <a:spcPct val="120000"/>
              </a:lnSpc>
              <a:spcBef>
                <a:spcPts val="0"/>
              </a:spcBef>
              <a:buFont typeface="Arial"/>
              <a:buNone/>
            </a:pPr>
            <a:r>
              <a:rPr lang="en-US" sz="2000" dirty="0" smtClean="0"/>
              <a:t>The air flows to fill the low pressure zone and produces a vibration. </a:t>
            </a:r>
          </a:p>
          <a:p>
            <a:pPr marL="0" indent="0">
              <a:lnSpc>
                <a:spcPct val="120000"/>
              </a:lnSpc>
              <a:spcBef>
                <a:spcPts val="0"/>
              </a:spcBef>
              <a:buFont typeface="Arial"/>
              <a:buNone/>
            </a:pPr>
            <a:endParaRPr lang="en-US" sz="2000" dirty="0" smtClean="0"/>
          </a:p>
          <a:p>
            <a:pPr marL="0" indent="0">
              <a:lnSpc>
                <a:spcPct val="120000"/>
              </a:lnSpc>
              <a:spcBef>
                <a:spcPts val="0"/>
              </a:spcBef>
              <a:buFont typeface="Arial"/>
              <a:buNone/>
            </a:pPr>
            <a:r>
              <a:rPr lang="en-US" sz="2000" dirty="0" smtClean="0"/>
              <a:t>This vibration is a concern when it coincides with the natural frequency of the structure.</a:t>
            </a:r>
          </a:p>
          <a:p>
            <a:pPr marL="0" indent="0">
              <a:lnSpc>
                <a:spcPct val="120000"/>
              </a:lnSpc>
              <a:spcBef>
                <a:spcPts val="0"/>
              </a:spcBef>
              <a:buFont typeface="Arial"/>
              <a:buNone/>
            </a:pPr>
            <a:endParaRPr lang="en-US" sz="2000" dirty="0"/>
          </a:p>
          <a:p>
            <a:pPr marL="0" indent="0">
              <a:lnSpc>
                <a:spcPct val="120000"/>
              </a:lnSpc>
              <a:spcBef>
                <a:spcPts val="0"/>
              </a:spcBef>
              <a:buFont typeface="Arial"/>
              <a:buNone/>
            </a:pPr>
            <a:r>
              <a:rPr lang="en-US" sz="2000" dirty="0" smtClean="0"/>
              <a:t>For structures that are tall and uniform in size and shape, the vibrations can lead to fatigue failure.</a:t>
            </a:r>
            <a:endParaRPr lang="en-US" sz="2000" dirty="0"/>
          </a:p>
        </p:txBody>
      </p:sp>
      <p:cxnSp>
        <p:nvCxnSpPr>
          <p:cNvPr id="6" name="Straight Arrow Connector 5"/>
          <p:cNvCxnSpPr/>
          <p:nvPr/>
        </p:nvCxnSpPr>
        <p:spPr>
          <a:xfrm>
            <a:off x="6198577" y="4643581"/>
            <a:ext cx="2145323" cy="0"/>
          </a:xfrm>
          <a:prstGeom prst="straightConnector1">
            <a:avLst/>
          </a:prstGeom>
          <a:ln w="25400">
            <a:solidFill>
              <a:srgbClr val="E6681A"/>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106216" y="4676889"/>
            <a:ext cx="1356769" cy="276999"/>
          </a:xfrm>
          <a:prstGeom prst="rect">
            <a:avLst/>
          </a:prstGeom>
        </p:spPr>
        <p:txBody>
          <a:bodyPr wrap="square">
            <a:spAutoFit/>
          </a:bodyPr>
          <a:lstStyle/>
          <a:p>
            <a:r>
              <a:rPr lang="en-US" sz="1200" dirty="0" smtClean="0"/>
              <a:t>Wind direction</a:t>
            </a:r>
            <a:endParaRPr lang="en-US" sz="1200" dirty="0"/>
          </a:p>
        </p:txBody>
      </p:sp>
    </p:spTree>
    <p:extLst>
      <p:ext uri="{BB962C8B-B14F-4D97-AF65-F5344CB8AC3E}">
        <p14:creationId xmlns:p14="http://schemas.microsoft.com/office/powerpoint/2010/main" val="1555022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Vortex Video</a:t>
            </a:r>
            <a:endParaRPr lang="en-US" dirty="0"/>
          </a:p>
        </p:txBody>
      </p:sp>
      <p:pic>
        <p:nvPicPr>
          <p:cNvPr id="4" name="karman vortex stree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21406" y="1611176"/>
            <a:ext cx="7913687" cy="4351338"/>
          </a:xfrm>
        </p:spPr>
      </p:pic>
    </p:spTree>
    <p:extLst>
      <p:ext uri="{BB962C8B-B14F-4D97-AF65-F5344CB8AC3E}">
        <p14:creationId xmlns:p14="http://schemas.microsoft.com/office/powerpoint/2010/main" val="437368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t="5760" b="9566"/>
          <a:stretch/>
        </p:blipFill>
        <p:spPr>
          <a:xfrm>
            <a:off x="5540827" y="1481175"/>
            <a:ext cx="5584373" cy="4394074"/>
          </a:xfrm>
          <a:prstGeom prst="rect">
            <a:avLst/>
          </a:prstGeom>
        </p:spPr>
      </p:pic>
      <p:sp>
        <p:nvSpPr>
          <p:cNvPr id="2" name="Title 1"/>
          <p:cNvSpPr>
            <a:spLocks noGrp="1"/>
          </p:cNvSpPr>
          <p:nvPr>
            <p:ph type="title"/>
          </p:nvPr>
        </p:nvSpPr>
        <p:spPr/>
        <p:txBody>
          <a:bodyPr/>
          <a:lstStyle/>
          <a:p>
            <a:r>
              <a:rPr lang="en-US" dirty="0" smtClean="0"/>
              <a:t>Site Conditions, a Contributing Factor</a:t>
            </a:r>
            <a:endParaRPr lang="en-US" dirty="0"/>
          </a:p>
        </p:txBody>
      </p:sp>
      <p:sp>
        <p:nvSpPr>
          <p:cNvPr id="5" name="Rectangle 4"/>
          <p:cNvSpPr/>
          <p:nvPr/>
        </p:nvSpPr>
        <p:spPr>
          <a:xfrm>
            <a:off x="457200" y="1481175"/>
            <a:ext cx="4713514" cy="1200329"/>
          </a:xfrm>
          <a:prstGeom prst="rect">
            <a:avLst/>
          </a:prstGeom>
        </p:spPr>
        <p:txBody>
          <a:bodyPr wrap="square">
            <a:spAutoFit/>
          </a:bodyPr>
          <a:lstStyle/>
          <a:p>
            <a:pPr marL="0" lvl="1" indent="0">
              <a:lnSpc>
                <a:spcPct val="100000"/>
              </a:lnSpc>
              <a:buNone/>
              <a:defRPr/>
            </a:pPr>
            <a:r>
              <a:rPr lang="en-US" sz="2400" dirty="0" smtClean="0"/>
              <a:t>Pole vibration can occur anywhere, but some sites are more prone than others.</a:t>
            </a:r>
            <a:endParaRPr lang="en-US" sz="2400" dirty="0"/>
          </a:p>
        </p:txBody>
      </p:sp>
      <p:sp>
        <p:nvSpPr>
          <p:cNvPr id="10" name="Rectangle 9"/>
          <p:cNvSpPr/>
          <p:nvPr/>
        </p:nvSpPr>
        <p:spPr>
          <a:xfrm>
            <a:off x="457200" y="3276901"/>
            <a:ext cx="4713514" cy="1200329"/>
          </a:xfrm>
          <a:prstGeom prst="rect">
            <a:avLst/>
          </a:prstGeom>
        </p:spPr>
        <p:txBody>
          <a:bodyPr wrap="square">
            <a:spAutoFit/>
          </a:bodyPr>
          <a:lstStyle/>
          <a:p>
            <a:pPr marL="0" lvl="1" indent="0">
              <a:lnSpc>
                <a:spcPct val="100000"/>
              </a:lnSpc>
              <a:buNone/>
              <a:defRPr/>
            </a:pPr>
            <a:r>
              <a:rPr lang="en-US" sz="2400" dirty="0" smtClean="0"/>
              <a:t>Vibration is common in areas of low, constant wind with limited areas of protection.</a:t>
            </a:r>
            <a:endParaRPr lang="en-US" sz="2400" dirty="0"/>
          </a:p>
        </p:txBody>
      </p:sp>
    </p:spTree>
    <p:extLst>
      <p:ext uri="{BB962C8B-B14F-4D97-AF65-F5344CB8AC3E}">
        <p14:creationId xmlns:p14="http://schemas.microsoft.com/office/powerpoint/2010/main" val="1786466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Conditions, a Contributing Factor</a:t>
            </a:r>
            <a:endParaRPr lang="en-US" dirty="0"/>
          </a:p>
        </p:txBody>
      </p:sp>
      <p:pic>
        <p:nvPicPr>
          <p:cNvPr id="4098" name="Picture 2" descr="C:\Users\mps1\Desktop\us_windmap_30meters.jpg"/>
          <p:cNvPicPr>
            <a:picLocks noChangeAspect="1" noChangeArrowheads="1"/>
          </p:cNvPicPr>
          <p:nvPr/>
        </p:nvPicPr>
        <p:blipFill rotWithShape="1">
          <a:blip r:embed="rId2">
            <a:extLst>
              <a:ext uri="{28A0092B-C50C-407E-A947-70E740481C1C}">
                <a14:useLocalDpi xmlns:a14="http://schemas.microsoft.com/office/drawing/2010/main" val="0"/>
              </a:ext>
            </a:extLst>
          </a:blip>
          <a:srcRect l="3928" t="5541" r="4088" b="5470"/>
          <a:stretch/>
        </p:blipFill>
        <p:spPr bwMode="auto">
          <a:xfrm>
            <a:off x="3407228" y="1251858"/>
            <a:ext cx="8644973" cy="48659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2142" y="1611176"/>
            <a:ext cx="2950028" cy="1631216"/>
          </a:xfrm>
          <a:prstGeom prst="rect">
            <a:avLst/>
          </a:prstGeom>
        </p:spPr>
        <p:txBody>
          <a:bodyPr wrap="square">
            <a:spAutoFit/>
          </a:bodyPr>
          <a:lstStyle/>
          <a:p>
            <a:pPr marL="0" lvl="1" indent="0">
              <a:lnSpc>
                <a:spcPct val="100000"/>
              </a:lnSpc>
              <a:buNone/>
              <a:defRPr/>
            </a:pPr>
            <a:r>
              <a:rPr lang="en-US" sz="2000" dirty="0" smtClean="0"/>
              <a:t>The middle third of the country is the most prone to constant </a:t>
            </a:r>
            <a:r>
              <a:rPr lang="en-US" sz="2000" dirty="0" smtClean="0"/>
              <a:t>wind, increasing the likelihood of vibration.</a:t>
            </a:r>
            <a:endParaRPr lang="en-US" sz="2000" dirty="0"/>
          </a:p>
        </p:txBody>
      </p:sp>
    </p:spTree>
    <p:extLst>
      <p:ext uri="{BB962C8B-B14F-4D97-AF65-F5344CB8AC3E}">
        <p14:creationId xmlns:p14="http://schemas.microsoft.com/office/powerpoint/2010/main" val="10666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Site Contributing Conditions</a:t>
            </a:r>
            <a:endParaRPr lang="en-US" dirty="0"/>
          </a:p>
        </p:txBody>
      </p:sp>
      <p:sp>
        <p:nvSpPr>
          <p:cNvPr id="4" name="Content Placeholder 2"/>
          <p:cNvSpPr txBox="1">
            <a:spLocks/>
          </p:cNvSpPr>
          <p:nvPr/>
        </p:nvSpPr>
        <p:spPr>
          <a:xfrm>
            <a:off x="457200" y="1828800"/>
            <a:ext cx="7162800" cy="3722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smtClean="0"/>
              <a:t>Areas near large bodies of water</a:t>
            </a:r>
          </a:p>
          <a:p>
            <a:pPr>
              <a:buFont typeface="Arial" panose="020B0604020202020204" pitchFamily="34" charset="0"/>
              <a:buChar char="•"/>
            </a:pPr>
            <a:r>
              <a:rPr lang="en-US" dirty="0" smtClean="0"/>
              <a:t>Hills or berms</a:t>
            </a:r>
          </a:p>
          <a:p>
            <a:pPr>
              <a:buFont typeface="Arial" panose="020B0604020202020204" pitchFamily="34" charset="0"/>
              <a:buChar char="•"/>
            </a:pPr>
            <a:r>
              <a:rPr lang="en-US" dirty="0" smtClean="0"/>
              <a:t>Wind tunnel affects between buildings</a:t>
            </a:r>
          </a:p>
          <a:p>
            <a:pPr>
              <a:buFont typeface="Arial" panose="020B0604020202020204" pitchFamily="34" charset="0"/>
              <a:buChar char="•"/>
            </a:pPr>
            <a:r>
              <a:rPr lang="en-US" dirty="0" smtClean="0"/>
              <a:t>Areas of high wind energy (DOE maps)</a:t>
            </a:r>
          </a:p>
          <a:p>
            <a:pPr>
              <a:buFont typeface="Arial" panose="020B0604020202020204" pitchFamily="34" charset="0"/>
              <a:buChar char="•"/>
            </a:pPr>
            <a:endParaRPr lang="en-US" dirty="0" smtClean="0"/>
          </a:p>
        </p:txBody>
      </p:sp>
      <p:pic>
        <p:nvPicPr>
          <p:cNvPr id="5" name="Picture 4"/>
          <p:cNvPicPr>
            <a:picLocks noChangeAspect="1"/>
          </p:cNvPicPr>
          <p:nvPr/>
        </p:nvPicPr>
        <p:blipFill>
          <a:blip r:embed="rId2"/>
          <a:stretch>
            <a:fillRect/>
          </a:stretch>
        </p:blipFill>
        <p:spPr>
          <a:xfrm>
            <a:off x="8264650" y="1416457"/>
            <a:ext cx="2994873" cy="4547600"/>
          </a:xfrm>
          <a:prstGeom prst="rect">
            <a:avLst/>
          </a:prstGeom>
        </p:spPr>
      </p:pic>
    </p:spTree>
    <p:extLst>
      <p:ext uri="{BB962C8B-B14F-4D97-AF65-F5344CB8AC3E}">
        <p14:creationId xmlns:p14="http://schemas.microsoft.com/office/powerpoint/2010/main" val="203978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Conditions, a Contributing Factor</a:t>
            </a:r>
            <a:endParaRPr lang="en-US" dirty="0"/>
          </a:p>
        </p:txBody>
      </p:sp>
      <p:pic>
        <p:nvPicPr>
          <p:cNvPr id="7" name="Vib.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25484" r="24201"/>
          <a:stretch/>
        </p:blipFill>
        <p:spPr>
          <a:xfrm>
            <a:off x="3159818" y="1322977"/>
            <a:ext cx="4236275" cy="4736834"/>
          </a:xfrm>
        </p:spPr>
      </p:pic>
      <p:sp>
        <p:nvSpPr>
          <p:cNvPr id="8" name="TextBox 7"/>
          <p:cNvSpPr txBox="1"/>
          <p:nvPr/>
        </p:nvSpPr>
        <p:spPr>
          <a:xfrm>
            <a:off x="7396093" y="5850187"/>
            <a:ext cx="4795907" cy="276999"/>
          </a:xfrm>
          <a:prstGeom prst="rect">
            <a:avLst/>
          </a:prstGeom>
          <a:noFill/>
        </p:spPr>
        <p:txBody>
          <a:bodyPr wrap="square" rtlCol="0">
            <a:spAutoFit/>
          </a:bodyPr>
          <a:lstStyle/>
          <a:p>
            <a:r>
              <a:rPr lang="en-US" sz="1200" dirty="0"/>
              <a:t>Large </a:t>
            </a:r>
            <a:r>
              <a:rPr lang="en-US" sz="1200" dirty="0" smtClean="0"/>
              <a:t>open </a:t>
            </a:r>
            <a:r>
              <a:rPr lang="en-US" sz="1200" dirty="0"/>
              <a:t>a</a:t>
            </a:r>
            <a:r>
              <a:rPr lang="en-US" sz="1200" dirty="0" smtClean="0"/>
              <a:t>reas without obstruction </a:t>
            </a:r>
            <a:r>
              <a:rPr lang="en-US" sz="1200" dirty="0"/>
              <a:t>to t</a:t>
            </a:r>
            <a:r>
              <a:rPr lang="en-US" sz="1200" dirty="0" smtClean="0"/>
              <a:t>he wind</a:t>
            </a:r>
            <a:endParaRPr lang="en-US" sz="1200" dirty="0"/>
          </a:p>
        </p:txBody>
      </p:sp>
    </p:spTree>
    <p:extLst>
      <p:ext uri="{BB962C8B-B14F-4D97-AF65-F5344CB8AC3E}">
        <p14:creationId xmlns:p14="http://schemas.microsoft.com/office/powerpoint/2010/main" val="2815448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Conditions, a Contributing Factor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3147" y="1611176"/>
            <a:ext cx="5801784" cy="4351338"/>
          </a:xfrm>
          <a:prstGeom prst="rect">
            <a:avLst/>
          </a:prstGeom>
        </p:spPr>
      </p:pic>
      <p:sp>
        <p:nvSpPr>
          <p:cNvPr id="5" name="TextBox 4"/>
          <p:cNvSpPr txBox="1"/>
          <p:nvPr/>
        </p:nvSpPr>
        <p:spPr>
          <a:xfrm>
            <a:off x="8213169" y="5766348"/>
            <a:ext cx="4065006" cy="276999"/>
          </a:xfrm>
          <a:prstGeom prst="rect">
            <a:avLst/>
          </a:prstGeom>
          <a:noFill/>
        </p:spPr>
        <p:txBody>
          <a:bodyPr wrap="square" rtlCol="0">
            <a:spAutoFit/>
          </a:bodyPr>
          <a:lstStyle/>
          <a:p>
            <a:r>
              <a:rPr lang="en-US" sz="1200" dirty="0" smtClean="0"/>
              <a:t>Mountain </a:t>
            </a:r>
            <a:r>
              <a:rPr lang="en-US" sz="1200" dirty="0"/>
              <a:t>Areas</a:t>
            </a:r>
          </a:p>
        </p:txBody>
      </p:sp>
    </p:spTree>
    <p:extLst>
      <p:ext uri="{BB962C8B-B14F-4D97-AF65-F5344CB8AC3E}">
        <p14:creationId xmlns:p14="http://schemas.microsoft.com/office/powerpoint/2010/main" val="3948174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descr="C:\Users\chuffman\Desktop\Second Alp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9435" y="763566"/>
            <a:ext cx="656096" cy="430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descr="C:\Users\chuffman\Desktop\First Alp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743" y="769266"/>
            <a:ext cx="712796" cy="434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itle 2"/>
          <p:cNvSpPr>
            <a:spLocks noGrp="1"/>
          </p:cNvSpPr>
          <p:nvPr>
            <p:ph type="title"/>
          </p:nvPr>
        </p:nvSpPr>
        <p:spPr/>
        <p:txBody>
          <a:bodyPr/>
          <a:lstStyle/>
          <a:p>
            <a:r>
              <a:rPr lang="en-US" dirty="0" smtClean="0"/>
              <a:t>Vibration Modes </a:t>
            </a:r>
          </a:p>
        </p:txBody>
      </p:sp>
      <p:sp>
        <p:nvSpPr>
          <p:cNvPr id="9" name="Content Placeholder 2"/>
          <p:cNvSpPr txBox="1">
            <a:spLocks/>
          </p:cNvSpPr>
          <p:nvPr/>
        </p:nvSpPr>
        <p:spPr>
          <a:xfrm>
            <a:off x="457200" y="1611176"/>
            <a:ext cx="7162800" cy="3722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smtClean="0"/>
              <a:t>There are two modes of vibration that </a:t>
            </a:r>
            <a:r>
              <a:rPr lang="en-US" sz="2400" dirty="0"/>
              <a:t>a</a:t>
            </a:r>
            <a:r>
              <a:rPr lang="en-US" sz="2400" dirty="0" smtClean="0"/>
              <a:t>ffect poles. These differ in how the pole moves, but both can cause severe damage to the pole itself. </a:t>
            </a:r>
          </a:p>
          <a:p>
            <a:pPr marL="0" indent="0">
              <a:buNone/>
            </a:pPr>
            <a:endParaRPr lang="en-US" sz="2400" dirty="0" smtClean="0"/>
          </a:p>
          <a:p>
            <a:pPr marL="0" indent="0">
              <a:buNone/>
            </a:pPr>
            <a:endParaRPr lang="en-US" sz="2400" dirty="0" smtClean="0"/>
          </a:p>
          <a:p>
            <a:pPr>
              <a:buFont typeface="Arial" panose="020B0604020202020204" pitchFamily="34" charset="0"/>
              <a:buChar char="•"/>
            </a:pPr>
            <a:endParaRPr lang="en-US" sz="2400" dirty="0" smtClean="0"/>
          </a:p>
        </p:txBody>
      </p:sp>
      <p:sp>
        <p:nvSpPr>
          <p:cNvPr id="11" name="Title 6"/>
          <p:cNvSpPr txBox="1">
            <a:spLocks/>
          </p:cNvSpPr>
          <p:nvPr/>
        </p:nvSpPr>
        <p:spPr>
          <a:xfrm>
            <a:off x="7434629" y="5585273"/>
            <a:ext cx="2359025" cy="426847"/>
          </a:xfrm>
          <a:prstGeom prst="rect">
            <a:avLst/>
          </a:prstGeom>
        </p:spPr>
        <p:txBody>
          <a:bodyPr anchor="b"/>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ts val="3200"/>
              </a:lnSpc>
              <a:defRPr/>
            </a:pPr>
            <a:r>
              <a:rPr lang="en-US" sz="2400" dirty="0">
                <a:solidFill>
                  <a:srgbClr val="E6681A"/>
                </a:solidFill>
                <a:effectLst/>
                <a:latin typeface="Arial Black" pitchFamily="34" charset="0"/>
              </a:rPr>
              <a:t>First </a:t>
            </a:r>
            <a:endParaRPr lang="en-US" sz="2400" dirty="0" smtClean="0">
              <a:solidFill>
                <a:srgbClr val="E6681A"/>
              </a:solidFill>
              <a:effectLst/>
              <a:latin typeface="Arial Black" pitchFamily="34" charset="0"/>
            </a:endParaRPr>
          </a:p>
          <a:p>
            <a:pPr>
              <a:lnSpc>
                <a:spcPts val="3200"/>
              </a:lnSpc>
              <a:defRPr/>
            </a:pPr>
            <a:r>
              <a:rPr lang="en-US" sz="2400" dirty="0" smtClean="0">
                <a:solidFill>
                  <a:srgbClr val="E6681A"/>
                </a:solidFill>
                <a:effectLst/>
                <a:latin typeface="Arial Black" pitchFamily="34" charset="0"/>
              </a:rPr>
              <a:t>Mode</a:t>
            </a:r>
            <a:endParaRPr lang="en-US" sz="2400" dirty="0">
              <a:solidFill>
                <a:srgbClr val="E6681A"/>
              </a:solidFill>
              <a:effectLst/>
              <a:latin typeface="Arial Black" pitchFamily="34" charset="0"/>
            </a:endParaRPr>
          </a:p>
        </p:txBody>
      </p:sp>
      <p:sp>
        <p:nvSpPr>
          <p:cNvPr id="12" name="Title 6"/>
          <p:cNvSpPr txBox="1">
            <a:spLocks/>
          </p:cNvSpPr>
          <p:nvPr/>
        </p:nvSpPr>
        <p:spPr>
          <a:xfrm>
            <a:off x="9608283" y="5594496"/>
            <a:ext cx="2438400" cy="417624"/>
          </a:xfrm>
          <a:prstGeom prst="rect">
            <a:avLst/>
          </a:prstGeom>
        </p:spPr>
        <p:txBody>
          <a:bodyPr anchor="b"/>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ts val="3200"/>
              </a:lnSpc>
              <a:defRPr/>
            </a:pPr>
            <a:r>
              <a:rPr lang="en-US" sz="2400" dirty="0">
                <a:solidFill>
                  <a:srgbClr val="E6681A"/>
                </a:solidFill>
                <a:effectLst/>
                <a:latin typeface="Arial Black" pitchFamily="34" charset="0"/>
              </a:rPr>
              <a:t>Second </a:t>
            </a:r>
            <a:endParaRPr lang="en-US" sz="2400" dirty="0" smtClean="0">
              <a:solidFill>
                <a:srgbClr val="E6681A"/>
              </a:solidFill>
              <a:effectLst/>
              <a:latin typeface="Arial Black" pitchFamily="34" charset="0"/>
            </a:endParaRPr>
          </a:p>
          <a:p>
            <a:pPr>
              <a:lnSpc>
                <a:spcPts val="3200"/>
              </a:lnSpc>
              <a:defRPr/>
            </a:pPr>
            <a:r>
              <a:rPr lang="en-US" sz="2400" dirty="0" smtClean="0">
                <a:solidFill>
                  <a:srgbClr val="E6681A"/>
                </a:solidFill>
                <a:effectLst/>
                <a:latin typeface="Arial Black" pitchFamily="34" charset="0"/>
              </a:rPr>
              <a:t>Mode</a:t>
            </a:r>
            <a:endParaRPr lang="en-US" sz="2400" dirty="0">
              <a:solidFill>
                <a:srgbClr val="E6681A"/>
              </a:solidFill>
              <a:effectLst/>
              <a:latin typeface="Arial Black" pitchFamily="34" charset="0"/>
            </a:endParaRPr>
          </a:p>
        </p:txBody>
      </p:sp>
      <p:pic>
        <p:nvPicPr>
          <p:cNvPr id="13" name="Picture 12"/>
          <p:cNvPicPr>
            <a:picLocks noChangeAspect="1"/>
          </p:cNvPicPr>
          <p:nvPr/>
        </p:nvPicPr>
        <p:blipFill>
          <a:blip r:embed="rId5"/>
          <a:stretch>
            <a:fillRect/>
          </a:stretch>
        </p:blipFill>
        <p:spPr>
          <a:xfrm>
            <a:off x="1764016" y="3139376"/>
            <a:ext cx="4761137" cy="2673595"/>
          </a:xfrm>
          <a:prstGeom prst="rect">
            <a:avLst/>
          </a:prstGeom>
        </p:spPr>
      </p:pic>
    </p:spTree>
    <p:extLst>
      <p:ext uri="{BB962C8B-B14F-4D97-AF65-F5344CB8AC3E}">
        <p14:creationId xmlns:p14="http://schemas.microsoft.com/office/powerpoint/2010/main" val="3664463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7420737" y="1318809"/>
            <a:ext cx="2438400" cy="1453981"/>
          </a:xfrm>
          <a:prstGeom prst="rect">
            <a:avLst/>
          </a:prstGeom>
        </p:spPr>
        <p:txBody>
          <a:bodyPr anchor="b"/>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ts val="3200"/>
              </a:lnSpc>
              <a:defRPr/>
            </a:pPr>
            <a:r>
              <a:rPr lang="en-US" sz="2400" dirty="0">
                <a:solidFill>
                  <a:srgbClr val="E6681A"/>
                </a:solidFill>
                <a:effectLst/>
                <a:latin typeface="Arial Black" pitchFamily="34" charset="0"/>
              </a:rPr>
              <a:t>Second Mode Vibration</a:t>
            </a:r>
          </a:p>
          <a:p>
            <a:pPr>
              <a:lnSpc>
                <a:spcPts val="3200"/>
              </a:lnSpc>
              <a:defRPr/>
            </a:pPr>
            <a:r>
              <a:rPr lang="en-US" sz="2400" dirty="0">
                <a:solidFill>
                  <a:srgbClr val="E6681A"/>
                </a:solidFill>
                <a:effectLst/>
                <a:latin typeface="Arial Black" pitchFamily="34" charset="0"/>
              </a:rPr>
              <a:t>(2 to 7 Hz)</a:t>
            </a:r>
          </a:p>
        </p:txBody>
      </p:sp>
      <p:pic>
        <p:nvPicPr>
          <p:cNvPr id="5124" name="Picture 2" descr="C:\Users\chuffman\Desktop\Second Alph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2349" y="853053"/>
            <a:ext cx="771525"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itle 2"/>
          <p:cNvSpPr>
            <a:spLocks noGrp="1"/>
          </p:cNvSpPr>
          <p:nvPr>
            <p:ph type="title"/>
          </p:nvPr>
        </p:nvSpPr>
        <p:spPr/>
        <p:txBody>
          <a:bodyPr/>
          <a:lstStyle/>
          <a:p>
            <a:r>
              <a:rPr lang="en-US" dirty="0" smtClean="0"/>
              <a:t>Vibration Modes </a:t>
            </a:r>
          </a:p>
        </p:txBody>
      </p:sp>
      <p:sp>
        <p:nvSpPr>
          <p:cNvPr id="3" name="TextBox 2"/>
          <p:cNvSpPr txBox="1"/>
          <p:nvPr/>
        </p:nvSpPr>
        <p:spPr>
          <a:xfrm>
            <a:off x="7195570" y="3284328"/>
            <a:ext cx="3365248" cy="1569660"/>
          </a:xfrm>
          <a:prstGeom prst="rect">
            <a:avLst/>
          </a:prstGeom>
          <a:noFill/>
        </p:spPr>
        <p:txBody>
          <a:bodyPr wrap="square" rtlCol="0">
            <a:spAutoFit/>
          </a:bodyPr>
          <a:lstStyle/>
          <a:p>
            <a:pPr marL="171450" indent="-171450">
              <a:buFont typeface="Arial" pitchFamily="34" charset="0"/>
              <a:buChar char="•"/>
            </a:pPr>
            <a:r>
              <a:rPr lang="en-US" sz="1600" b="1" dirty="0">
                <a:solidFill>
                  <a:schemeClr val="accent1">
                    <a:lumMod val="75000"/>
                  </a:schemeClr>
                </a:solidFill>
              </a:rPr>
              <a:t>Most common type of </a:t>
            </a:r>
            <a:r>
              <a:rPr lang="en-US" sz="1600" b="1" dirty="0" smtClean="0">
                <a:solidFill>
                  <a:schemeClr val="accent1">
                    <a:lumMod val="75000"/>
                  </a:schemeClr>
                </a:solidFill>
              </a:rPr>
              <a:t>vibration </a:t>
            </a:r>
            <a:r>
              <a:rPr lang="en-US" sz="1600" b="1" dirty="0">
                <a:solidFill>
                  <a:schemeClr val="accent1">
                    <a:lumMod val="75000"/>
                  </a:schemeClr>
                </a:solidFill>
              </a:rPr>
              <a:t>in the past.</a:t>
            </a:r>
          </a:p>
          <a:p>
            <a:pPr marL="171450" indent="-171450">
              <a:buFont typeface="Arial" pitchFamily="34" charset="0"/>
              <a:buChar char="•"/>
            </a:pPr>
            <a:r>
              <a:rPr lang="en-US" sz="1600" b="1" dirty="0">
                <a:solidFill>
                  <a:schemeClr val="accent1">
                    <a:lumMod val="75000"/>
                  </a:schemeClr>
                </a:solidFill>
              </a:rPr>
              <a:t>Problem was </a:t>
            </a:r>
            <a:r>
              <a:rPr lang="en-US" sz="1600" b="1" dirty="0" smtClean="0">
                <a:solidFill>
                  <a:schemeClr val="accent1">
                    <a:lumMod val="75000"/>
                  </a:schemeClr>
                </a:solidFill>
              </a:rPr>
              <a:t>resolved in </a:t>
            </a:r>
            <a:r>
              <a:rPr lang="en-US" sz="1600" b="1" dirty="0">
                <a:solidFill>
                  <a:schemeClr val="accent1">
                    <a:lumMod val="75000"/>
                  </a:schemeClr>
                </a:solidFill>
              </a:rPr>
              <a:t>the 1970’s.</a:t>
            </a:r>
          </a:p>
          <a:p>
            <a:pPr marL="171450" indent="-171450">
              <a:buFont typeface="Arial" pitchFamily="34" charset="0"/>
              <a:buChar char="•"/>
            </a:pPr>
            <a:r>
              <a:rPr lang="en-US" sz="1600" b="1" dirty="0">
                <a:solidFill>
                  <a:schemeClr val="accent1">
                    <a:lumMod val="75000"/>
                  </a:schemeClr>
                </a:solidFill>
              </a:rPr>
              <a:t>Pole companies </a:t>
            </a:r>
            <a:r>
              <a:rPr lang="en-US" sz="1600" b="1" dirty="0" smtClean="0">
                <a:solidFill>
                  <a:schemeClr val="accent1">
                    <a:lumMod val="75000"/>
                  </a:schemeClr>
                </a:solidFill>
              </a:rPr>
              <a:t>have internal </a:t>
            </a:r>
            <a:r>
              <a:rPr lang="en-US" sz="1600" b="1" dirty="0">
                <a:solidFill>
                  <a:schemeClr val="accent1">
                    <a:lumMod val="75000"/>
                  </a:schemeClr>
                </a:solidFill>
              </a:rPr>
              <a:t>guidelines </a:t>
            </a:r>
            <a:r>
              <a:rPr lang="en-US" sz="1600" b="1" dirty="0" smtClean="0">
                <a:solidFill>
                  <a:schemeClr val="accent1">
                    <a:lumMod val="75000"/>
                  </a:schemeClr>
                </a:solidFill>
              </a:rPr>
              <a:t>for damping</a:t>
            </a:r>
            <a:r>
              <a:rPr lang="en-US" sz="1600" b="1" dirty="0">
                <a:solidFill>
                  <a:schemeClr val="accent1">
                    <a:lumMod val="75000"/>
                  </a:schemeClr>
                </a:solidFill>
              </a:rPr>
              <a:t>.</a:t>
            </a:r>
          </a:p>
        </p:txBody>
      </p:sp>
      <p:pic>
        <p:nvPicPr>
          <p:cNvPr id="9" name="TX Vibration-Pole-arm 2nd mod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0166" b="9929"/>
          <a:stretch/>
        </p:blipFill>
        <p:spPr>
          <a:xfrm>
            <a:off x="327076" y="1487154"/>
            <a:ext cx="6609348" cy="39609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60017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0">
                <p:cTn id="12" repeatCount="indefinite" fill="remove"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4114800" y="0"/>
            <a:ext cx="3962400" cy="5334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2800" dirty="0">
              <a:solidFill>
                <a:schemeClr val="accent1">
                  <a:lumMod val="75000"/>
                </a:schemeClr>
              </a:solidFill>
              <a:latin typeface="Arial Black" pitchFamily="34" charset="0"/>
            </a:endParaRPr>
          </a:p>
        </p:txBody>
      </p:sp>
      <p:sp>
        <p:nvSpPr>
          <p:cNvPr id="10" name="Title 1"/>
          <p:cNvSpPr>
            <a:spLocks noGrp="1"/>
          </p:cNvSpPr>
          <p:nvPr>
            <p:ph type="title"/>
          </p:nvPr>
        </p:nvSpPr>
        <p:spPr>
          <a:xfrm>
            <a:off x="493219" y="285613"/>
            <a:ext cx="10515600" cy="1325563"/>
          </a:xfrm>
        </p:spPr>
        <p:txBody>
          <a:bodyPr/>
          <a:lstStyle/>
          <a:p>
            <a:r>
              <a:rPr lang="en-US" dirty="0" smtClean="0"/>
              <a:t>Second Mode Damper: Canister</a:t>
            </a:r>
            <a:endParaRPr lang="en-US" dirty="0"/>
          </a:p>
        </p:txBody>
      </p:sp>
      <p:pic>
        <p:nvPicPr>
          <p:cNvPr id="1026" name="Picture 2" descr="http://az276019.vo.msecnd.net/valmontstaging/vsna-product-catalog-images/internal-canister-damper-factory-installed.jpg?sfvrs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5577" y="1050481"/>
            <a:ext cx="1479224" cy="4740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25937" t="45310" r="31564" b="38828"/>
          <a:stretch/>
        </p:blipFill>
        <p:spPr>
          <a:xfrm rot="16200000">
            <a:off x="6792606" y="3028722"/>
            <a:ext cx="4565503" cy="958503"/>
          </a:xfrm>
          <a:prstGeom prst="rect">
            <a:avLst/>
          </a:prstGeom>
        </p:spPr>
      </p:pic>
      <p:pic>
        <p:nvPicPr>
          <p:cNvPr id="12" name="Picture 11"/>
          <p:cNvPicPr>
            <a:picLocks noChangeAspect="1"/>
          </p:cNvPicPr>
          <p:nvPr/>
        </p:nvPicPr>
        <p:blipFill rotWithShape="1">
          <a:blip r:embed="rId3"/>
          <a:srcRect l="12708" t="41296" r="74375" b="39142"/>
          <a:stretch/>
        </p:blipFill>
        <p:spPr>
          <a:xfrm>
            <a:off x="5009938" y="3778405"/>
            <a:ext cx="2362200" cy="2012321"/>
          </a:xfrm>
          <a:prstGeom prst="rect">
            <a:avLst/>
          </a:prstGeom>
        </p:spPr>
      </p:pic>
      <p:sp>
        <p:nvSpPr>
          <p:cNvPr id="2" name="TextBox 1"/>
          <p:cNvSpPr txBox="1"/>
          <p:nvPr/>
        </p:nvSpPr>
        <p:spPr>
          <a:xfrm>
            <a:off x="493219" y="1611176"/>
            <a:ext cx="4401065" cy="3139321"/>
          </a:xfrm>
          <a:prstGeom prst="rect">
            <a:avLst/>
          </a:prstGeom>
          <a:noFill/>
        </p:spPr>
        <p:txBody>
          <a:bodyPr wrap="square" rtlCol="0">
            <a:spAutoFit/>
          </a:bodyPr>
          <a:lstStyle/>
          <a:p>
            <a:r>
              <a:rPr lang="en-US" dirty="0" smtClean="0"/>
              <a:t>The internal canister is installed in the top third of the pole. </a:t>
            </a:r>
          </a:p>
          <a:p>
            <a:endParaRPr lang="en-US" dirty="0"/>
          </a:p>
          <a:p>
            <a:r>
              <a:rPr lang="en-US" dirty="0" smtClean="0"/>
              <a:t>The canister has a weight inside that rests on the base of the canister and will move when the pole moves.</a:t>
            </a:r>
          </a:p>
          <a:p>
            <a:endParaRPr lang="en-US" dirty="0"/>
          </a:p>
          <a:p>
            <a:r>
              <a:rPr lang="en-US" dirty="0" smtClean="0"/>
              <a:t>This movement disrupts the movement and frequency of the pole and is effective for 2</a:t>
            </a:r>
            <a:r>
              <a:rPr lang="en-US" baseline="30000" dirty="0" smtClean="0"/>
              <a:t>nd</a:t>
            </a:r>
            <a:r>
              <a:rPr lang="en-US" dirty="0" smtClean="0"/>
              <a:t> mode vibration due to vortex shedding.</a:t>
            </a:r>
            <a:endParaRPr lang="en-US" dirty="0"/>
          </a:p>
        </p:txBody>
      </p:sp>
      <p:sp>
        <p:nvSpPr>
          <p:cNvPr id="3" name="Rectangle 2"/>
          <p:cNvSpPr/>
          <p:nvPr/>
        </p:nvSpPr>
        <p:spPr>
          <a:xfrm>
            <a:off x="5612995" y="5790724"/>
            <a:ext cx="1156086" cy="276999"/>
          </a:xfrm>
          <a:prstGeom prst="rect">
            <a:avLst/>
          </a:prstGeom>
        </p:spPr>
        <p:txBody>
          <a:bodyPr wrap="none">
            <a:spAutoFit/>
          </a:bodyPr>
          <a:lstStyle/>
          <a:p>
            <a:r>
              <a:rPr lang="en-US" sz="1200" dirty="0" smtClean="0"/>
              <a:t>Cross section</a:t>
            </a:r>
            <a:endParaRPr lang="en-US" sz="1200" dirty="0"/>
          </a:p>
        </p:txBody>
      </p:sp>
      <p:sp>
        <p:nvSpPr>
          <p:cNvPr id="9" name="Rectangle 8"/>
          <p:cNvSpPr/>
          <p:nvPr/>
        </p:nvSpPr>
        <p:spPr>
          <a:xfrm>
            <a:off x="10480591" y="5803817"/>
            <a:ext cx="1148071" cy="276999"/>
          </a:xfrm>
          <a:prstGeom prst="rect">
            <a:avLst/>
          </a:prstGeom>
        </p:spPr>
        <p:txBody>
          <a:bodyPr wrap="none">
            <a:spAutoFit/>
          </a:bodyPr>
          <a:lstStyle/>
          <a:p>
            <a:r>
              <a:rPr lang="en-US" sz="1200" dirty="0" smtClean="0"/>
              <a:t>3D rendering</a:t>
            </a:r>
            <a:endParaRPr lang="en-US" sz="1200" dirty="0"/>
          </a:p>
        </p:txBody>
      </p:sp>
      <p:sp>
        <p:nvSpPr>
          <p:cNvPr id="11" name="Rectangle 10"/>
          <p:cNvSpPr/>
          <p:nvPr/>
        </p:nvSpPr>
        <p:spPr>
          <a:xfrm>
            <a:off x="8497314" y="5790724"/>
            <a:ext cx="1042273" cy="276999"/>
          </a:xfrm>
          <a:prstGeom prst="rect">
            <a:avLst/>
          </a:prstGeom>
        </p:spPr>
        <p:txBody>
          <a:bodyPr wrap="none">
            <a:spAutoFit/>
          </a:bodyPr>
          <a:lstStyle/>
          <a:p>
            <a:r>
              <a:rPr lang="en-US" sz="1200" dirty="0" smtClean="0"/>
              <a:t>2D drawing</a:t>
            </a:r>
            <a:endParaRPr lang="en-US" sz="1200" dirty="0"/>
          </a:p>
        </p:txBody>
      </p:sp>
      <p:grpSp>
        <p:nvGrpSpPr>
          <p:cNvPr id="28" name="Group 27"/>
          <p:cNvGrpSpPr/>
          <p:nvPr/>
        </p:nvGrpSpPr>
        <p:grpSpPr>
          <a:xfrm>
            <a:off x="7915588" y="1317873"/>
            <a:ext cx="581726" cy="4409327"/>
            <a:chOff x="7915588" y="1227438"/>
            <a:chExt cx="581726" cy="4409327"/>
          </a:xfrm>
        </p:grpSpPr>
        <p:cxnSp>
          <p:nvCxnSpPr>
            <p:cNvPr id="6" name="Straight Connector 5"/>
            <p:cNvCxnSpPr/>
            <p:nvPr/>
          </p:nvCxnSpPr>
          <p:spPr>
            <a:xfrm flipH="1">
              <a:off x="8211057" y="1227438"/>
              <a:ext cx="286257" cy="0"/>
            </a:xfrm>
            <a:prstGeom prst="line">
              <a:avLst/>
            </a:prstGeom>
            <a:ln w="15875">
              <a:solidFill>
                <a:srgbClr val="C3D94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211057" y="5636765"/>
              <a:ext cx="286257" cy="0"/>
            </a:xfrm>
            <a:prstGeom prst="line">
              <a:avLst/>
            </a:prstGeom>
            <a:ln w="15875">
              <a:solidFill>
                <a:srgbClr val="C3D94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206481" y="1227438"/>
              <a:ext cx="0" cy="4409327"/>
            </a:xfrm>
            <a:prstGeom prst="line">
              <a:avLst/>
            </a:prstGeom>
            <a:ln w="15875">
              <a:solidFill>
                <a:srgbClr val="C3D94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915588" y="1734402"/>
              <a:ext cx="286257" cy="0"/>
            </a:xfrm>
            <a:prstGeom prst="line">
              <a:avLst/>
            </a:prstGeom>
            <a:ln w="15875">
              <a:solidFill>
                <a:srgbClr val="C3D94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8363458" y="1608305"/>
            <a:ext cx="780542" cy="0"/>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363458" y="5394408"/>
            <a:ext cx="780542" cy="0"/>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358881" y="1608305"/>
            <a:ext cx="0" cy="3786103"/>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567127" y="3003605"/>
            <a:ext cx="777847" cy="0"/>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127169" y="1686337"/>
            <a:ext cx="798617" cy="276999"/>
          </a:xfrm>
          <a:prstGeom prst="rect">
            <a:avLst/>
          </a:prstGeom>
        </p:spPr>
        <p:txBody>
          <a:bodyPr wrap="none">
            <a:spAutoFit/>
          </a:bodyPr>
          <a:lstStyle/>
          <a:p>
            <a:r>
              <a:rPr lang="en-US" sz="1200" dirty="0" smtClean="0"/>
              <a:t>Canister</a:t>
            </a:r>
            <a:endParaRPr lang="en-US" sz="1200" dirty="0"/>
          </a:p>
        </p:txBody>
      </p:sp>
      <p:sp>
        <p:nvSpPr>
          <p:cNvPr id="31" name="Rectangle 30"/>
          <p:cNvSpPr/>
          <p:nvPr/>
        </p:nvSpPr>
        <p:spPr>
          <a:xfrm>
            <a:off x="6220893" y="2764113"/>
            <a:ext cx="1381602" cy="461665"/>
          </a:xfrm>
          <a:prstGeom prst="rect">
            <a:avLst/>
          </a:prstGeom>
        </p:spPr>
        <p:txBody>
          <a:bodyPr wrap="square">
            <a:spAutoFit/>
          </a:bodyPr>
          <a:lstStyle/>
          <a:p>
            <a:pPr algn="r"/>
            <a:r>
              <a:rPr lang="en-US" sz="1200" dirty="0" smtClean="0"/>
              <a:t>Weight with rubber caps</a:t>
            </a:r>
            <a:endParaRPr lang="en-US" sz="1200" dirty="0"/>
          </a:p>
        </p:txBody>
      </p:sp>
    </p:spTree>
    <p:extLst>
      <p:ext uri="{BB962C8B-B14F-4D97-AF65-F5344CB8AC3E}">
        <p14:creationId xmlns:p14="http://schemas.microsoft.com/office/powerpoint/2010/main" val="1775508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037" y="285613"/>
            <a:ext cx="10515600" cy="1325563"/>
          </a:xfrm>
        </p:spPr>
        <p:txBody>
          <a:bodyPr/>
          <a:lstStyle/>
          <a:p>
            <a:r>
              <a:rPr lang="en-US" dirty="0" smtClean="0"/>
              <a:t>Objectives</a:t>
            </a:r>
            <a:endParaRPr lang="en-US" dirty="0"/>
          </a:p>
        </p:txBody>
      </p:sp>
      <p:sp>
        <p:nvSpPr>
          <p:cNvPr id="3" name="Content Placeholder 2"/>
          <p:cNvSpPr>
            <a:spLocks noGrp="1"/>
          </p:cNvSpPr>
          <p:nvPr>
            <p:ph idx="1"/>
          </p:nvPr>
        </p:nvSpPr>
        <p:spPr>
          <a:xfrm>
            <a:off x="441036" y="1455943"/>
            <a:ext cx="6253678" cy="4351338"/>
          </a:xfrm>
        </p:spPr>
        <p:txBody>
          <a:bodyPr>
            <a:normAutofit/>
          </a:bodyPr>
          <a:lstStyle/>
          <a:p>
            <a:r>
              <a:rPr lang="en-US" sz="2400" dirty="0" smtClean="0"/>
              <a:t>Find signs of vibration</a:t>
            </a:r>
          </a:p>
          <a:p>
            <a:r>
              <a:rPr lang="en-US" sz="2400" dirty="0" smtClean="0"/>
              <a:t>Understand Vortex Shedding, First Mode Vibration, and Second Mode Vibration</a:t>
            </a:r>
          </a:p>
          <a:p>
            <a:r>
              <a:rPr lang="en-US" sz="2400" dirty="0" smtClean="0"/>
              <a:t>Learn how mitigation devices can help</a:t>
            </a:r>
          </a:p>
          <a:p>
            <a:r>
              <a:rPr lang="en-US" sz="2400" dirty="0" smtClean="0"/>
              <a:t>See how new, lightweight LED fixtures may impact a pole</a:t>
            </a:r>
          </a:p>
          <a:p>
            <a:endParaRPr lang="en-US" sz="2400" dirty="0"/>
          </a:p>
        </p:txBody>
      </p:sp>
      <p:sp>
        <p:nvSpPr>
          <p:cNvPr id="5" name="Slide Number Placeholder 4"/>
          <p:cNvSpPr>
            <a:spLocks noGrp="1"/>
          </p:cNvSpPr>
          <p:nvPr>
            <p:ph type="sldNum" sz="quarter" idx="12"/>
          </p:nvPr>
        </p:nvSpPr>
        <p:spPr/>
        <p:txBody>
          <a:bodyPr/>
          <a:lstStyle/>
          <a:p>
            <a:fld id="{E45F3E5A-D972-B34D-A858-AD56261B5C28}" type="slidenum">
              <a:rPr lang="en-US" smtClean="0"/>
              <a:pPr/>
              <a:t>2</a:t>
            </a:fld>
            <a:endParaRPr lang="en-US" dirty="0"/>
          </a:p>
        </p:txBody>
      </p:sp>
      <p:pic>
        <p:nvPicPr>
          <p:cNvPr id="4" name="Picture 3"/>
          <p:cNvPicPr>
            <a:picLocks noChangeAspect="1"/>
          </p:cNvPicPr>
          <p:nvPr/>
        </p:nvPicPr>
        <p:blipFill>
          <a:blip r:embed="rId2"/>
          <a:stretch>
            <a:fillRect/>
          </a:stretch>
        </p:blipFill>
        <p:spPr>
          <a:xfrm>
            <a:off x="7460030" y="285613"/>
            <a:ext cx="3496607" cy="5628685"/>
          </a:xfrm>
          <a:prstGeom prst="rect">
            <a:avLst/>
          </a:prstGeom>
        </p:spPr>
      </p:pic>
    </p:spTree>
    <p:extLst>
      <p:ext uri="{BB962C8B-B14F-4D97-AF65-F5344CB8AC3E}">
        <p14:creationId xmlns:p14="http://schemas.microsoft.com/office/powerpoint/2010/main" val="13532474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4114800" y="0"/>
            <a:ext cx="3962400" cy="5334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2800" dirty="0">
              <a:solidFill>
                <a:schemeClr val="accent1">
                  <a:lumMod val="75000"/>
                </a:schemeClr>
              </a:solidFill>
              <a:latin typeface="Arial Black" pitchFamily="34" charset="0"/>
            </a:endParaRPr>
          </a:p>
        </p:txBody>
      </p:sp>
      <p:sp>
        <p:nvSpPr>
          <p:cNvPr id="10" name="Title 1"/>
          <p:cNvSpPr>
            <a:spLocks noGrp="1"/>
          </p:cNvSpPr>
          <p:nvPr>
            <p:ph type="title"/>
          </p:nvPr>
        </p:nvSpPr>
        <p:spPr>
          <a:xfrm>
            <a:off x="493219" y="285613"/>
            <a:ext cx="10515600" cy="1325563"/>
          </a:xfrm>
        </p:spPr>
        <p:txBody>
          <a:bodyPr/>
          <a:lstStyle/>
          <a:p>
            <a:r>
              <a:rPr lang="en-US" dirty="0" smtClean="0"/>
              <a:t>Second Mode Damper: Snake</a:t>
            </a:r>
            <a:endParaRPr lang="en-US" dirty="0"/>
          </a:p>
        </p:txBody>
      </p:sp>
      <p:sp>
        <p:nvSpPr>
          <p:cNvPr id="2" name="TextBox 1"/>
          <p:cNvSpPr txBox="1"/>
          <p:nvPr/>
        </p:nvSpPr>
        <p:spPr>
          <a:xfrm>
            <a:off x="493219" y="1611176"/>
            <a:ext cx="5602781" cy="3785652"/>
          </a:xfrm>
          <a:prstGeom prst="rect">
            <a:avLst/>
          </a:prstGeom>
          <a:noFill/>
        </p:spPr>
        <p:txBody>
          <a:bodyPr wrap="square" rtlCol="0">
            <a:spAutoFit/>
          </a:bodyPr>
          <a:lstStyle/>
          <a:p>
            <a:r>
              <a:rPr lang="en-US" sz="2000" dirty="0" smtClean="0"/>
              <a:t>The snake damper can be installed in the field by a contractor. The 3/8” wire cable with black poly tubing is placed through the </a:t>
            </a:r>
            <a:r>
              <a:rPr lang="en-US" sz="2000" dirty="0" err="1" smtClean="0"/>
              <a:t>handhole</a:t>
            </a:r>
            <a:r>
              <a:rPr lang="en-US" sz="2000" dirty="0" smtClean="0"/>
              <a:t> and climbs the height of the pole.</a:t>
            </a:r>
          </a:p>
          <a:p>
            <a:endParaRPr lang="en-US" sz="2000" dirty="0"/>
          </a:p>
          <a:p>
            <a:r>
              <a:rPr lang="en-US" sz="2000" dirty="0" smtClean="0"/>
              <a:t>This form of damping device can be used on poles up to 50’ in height.</a:t>
            </a:r>
          </a:p>
          <a:p>
            <a:endParaRPr lang="en-US" sz="2000" dirty="0"/>
          </a:p>
          <a:p>
            <a:r>
              <a:rPr lang="en-US" sz="2000" dirty="0" smtClean="0"/>
              <a:t>The wire is meant to disrupt any movement, reducing the chance of the pole reaching its natural frequency. </a:t>
            </a:r>
            <a:endParaRPr lang="en-US" sz="2000" dirty="0"/>
          </a:p>
        </p:txBody>
      </p:sp>
      <p:pic>
        <p:nvPicPr>
          <p:cNvPr id="15" name="Picture 14"/>
          <p:cNvPicPr>
            <a:picLocks noChangeAspect="1"/>
          </p:cNvPicPr>
          <p:nvPr/>
        </p:nvPicPr>
        <p:blipFill>
          <a:blip r:embed="rId2"/>
          <a:stretch>
            <a:fillRect/>
          </a:stretch>
        </p:blipFill>
        <p:spPr>
          <a:xfrm>
            <a:off x="9971761" y="142828"/>
            <a:ext cx="1140455" cy="5909629"/>
          </a:xfrm>
          <a:prstGeom prst="rect">
            <a:avLst/>
          </a:prstGeom>
        </p:spPr>
      </p:pic>
      <p:sp>
        <p:nvSpPr>
          <p:cNvPr id="29" name="Chevron 28"/>
          <p:cNvSpPr/>
          <p:nvPr/>
        </p:nvSpPr>
        <p:spPr>
          <a:xfrm>
            <a:off x="580223" y="5571888"/>
            <a:ext cx="293882" cy="293882"/>
          </a:xfrm>
          <a:prstGeom prst="chevron">
            <a:avLst/>
          </a:prstGeom>
          <a:solidFill>
            <a:srgbClr val="C3D940"/>
          </a:solidFill>
          <a:ln>
            <a:solidFill>
              <a:srgbClr val="C3D9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p:cNvSpPr txBox="1"/>
          <p:nvPr/>
        </p:nvSpPr>
        <p:spPr>
          <a:xfrm>
            <a:off x="1013497" y="5518774"/>
            <a:ext cx="5602781" cy="400110"/>
          </a:xfrm>
          <a:prstGeom prst="rect">
            <a:avLst/>
          </a:prstGeom>
          <a:noFill/>
        </p:spPr>
        <p:txBody>
          <a:bodyPr wrap="square" rtlCol="0">
            <a:spAutoFit/>
          </a:bodyPr>
          <a:lstStyle/>
          <a:p>
            <a:r>
              <a:rPr lang="en-US" sz="2000" dirty="0" smtClean="0"/>
              <a:t>Does not effect electrical wires.</a:t>
            </a:r>
            <a:endParaRPr lang="en-US" sz="2000" dirty="0"/>
          </a:p>
        </p:txBody>
      </p:sp>
      <p:pic>
        <p:nvPicPr>
          <p:cNvPr id="3" name="Picture 2"/>
          <p:cNvPicPr>
            <a:picLocks noChangeAspect="1"/>
          </p:cNvPicPr>
          <p:nvPr/>
        </p:nvPicPr>
        <p:blipFill rotWithShape="1">
          <a:blip r:embed="rId3"/>
          <a:srcRect t="37199"/>
          <a:stretch/>
        </p:blipFill>
        <p:spPr>
          <a:xfrm>
            <a:off x="7856575" y="1390650"/>
            <a:ext cx="1308528" cy="4661807"/>
          </a:xfrm>
          <a:prstGeom prst="rect">
            <a:avLst/>
          </a:prstGeom>
        </p:spPr>
      </p:pic>
    </p:spTree>
    <p:extLst>
      <p:ext uri="{BB962C8B-B14F-4D97-AF65-F5344CB8AC3E}">
        <p14:creationId xmlns:p14="http://schemas.microsoft.com/office/powerpoint/2010/main" val="1713551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4114800" y="0"/>
            <a:ext cx="3962400" cy="5334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2800" dirty="0">
              <a:solidFill>
                <a:schemeClr val="accent1">
                  <a:lumMod val="75000"/>
                </a:schemeClr>
              </a:solidFill>
              <a:latin typeface="Arial Black" pitchFamily="34" charset="0"/>
            </a:endParaRPr>
          </a:p>
        </p:txBody>
      </p:sp>
      <p:sp>
        <p:nvSpPr>
          <p:cNvPr id="10" name="Title 1"/>
          <p:cNvSpPr>
            <a:spLocks noGrp="1"/>
          </p:cNvSpPr>
          <p:nvPr>
            <p:ph type="title"/>
          </p:nvPr>
        </p:nvSpPr>
        <p:spPr>
          <a:xfrm>
            <a:off x="493219" y="285613"/>
            <a:ext cx="10515600" cy="1325563"/>
          </a:xfrm>
        </p:spPr>
        <p:txBody>
          <a:bodyPr/>
          <a:lstStyle/>
          <a:p>
            <a:r>
              <a:rPr lang="en-US" dirty="0" smtClean="0"/>
              <a:t>Second Mode Damper: Chain</a:t>
            </a:r>
            <a:endParaRPr lang="en-US" dirty="0"/>
          </a:p>
        </p:txBody>
      </p:sp>
      <p:sp>
        <p:nvSpPr>
          <p:cNvPr id="2" name="TextBox 1"/>
          <p:cNvSpPr txBox="1"/>
          <p:nvPr/>
        </p:nvSpPr>
        <p:spPr>
          <a:xfrm>
            <a:off x="493219" y="1847817"/>
            <a:ext cx="5602781" cy="4093428"/>
          </a:xfrm>
          <a:prstGeom prst="rect">
            <a:avLst/>
          </a:prstGeom>
          <a:noFill/>
        </p:spPr>
        <p:txBody>
          <a:bodyPr wrap="square" rtlCol="0">
            <a:spAutoFit/>
          </a:bodyPr>
          <a:lstStyle/>
          <a:p>
            <a:r>
              <a:rPr lang="en-US" sz="2000" dirty="0" smtClean="0"/>
              <a:t>The chain damper can also be installed in the field by a contractor on poles that are less than 50’ in height. </a:t>
            </a:r>
          </a:p>
          <a:p>
            <a:endParaRPr lang="en-US" sz="2000" dirty="0"/>
          </a:p>
          <a:p>
            <a:r>
              <a:rPr lang="en-US" sz="2000" dirty="0" smtClean="0"/>
              <a:t>The chain and weight are mounted to the top of the pole. The weight is held down by gravity, and will hit the walls of the pole when the pole begins to move. </a:t>
            </a:r>
          </a:p>
          <a:p>
            <a:endParaRPr lang="en-US" sz="2000" dirty="0"/>
          </a:p>
          <a:p>
            <a:r>
              <a:rPr lang="en-US" sz="2000" dirty="0" smtClean="0"/>
              <a:t>Noise will occur when the damper is active, however, the pole vibration will be limited. This damper is effective for 2</a:t>
            </a:r>
            <a:r>
              <a:rPr lang="en-US" sz="2000" baseline="30000" dirty="0" smtClean="0"/>
              <a:t>nd</a:t>
            </a:r>
            <a:r>
              <a:rPr lang="en-US" sz="2000" dirty="0" smtClean="0"/>
              <a:t> mode vibration from vortex shedding.</a:t>
            </a:r>
            <a:endParaRPr lang="en-US" sz="2000" dirty="0"/>
          </a:p>
        </p:txBody>
      </p:sp>
      <p:pic>
        <p:nvPicPr>
          <p:cNvPr id="4" name="Picture 3"/>
          <p:cNvPicPr>
            <a:picLocks noChangeAspect="1"/>
          </p:cNvPicPr>
          <p:nvPr/>
        </p:nvPicPr>
        <p:blipFill>
          <a:blip r:embed="rId2"/>
          <a:stretch>
            <a:fillRect/>
          </a:stretch>
        </p:blipFill>
        <p:spPr>
          <a:xfrm>
            <a:off x="8748457" y="1498866"/>
            <a:ext cx="1904762" cy="4266667"/>
          </a:xfrm>
          <a:prstGeom prst="rect">
            <a:avLst/>
          </a:prstGeom>
        </p:spPr>
      </p:pic>
      <p:cxnSp>
        <p:nvCxnSpPr>
          <p:cNvPr id="9" name="Straight Connector 8"/>
          <p:cNvCxnSpPr/>
          <p:nvPr/>
        </p:nvCxnSpPr>
        <p:spPr>
          <a:xfrm flipH="1">
            <a:off x="8696192" y="2481346"/>
            <a:ext cx="780542" cy="0"/>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696192" y="5657849"/>
            <a:ext cx="780542" cy="0"/>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691615" y="2481347"/>
            <a:ext cx="0" cy="3176502"/>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899861" y="3876646"/>
            <a:ext cx="777847" cy="0"/>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553627" y="3713354"/>
            <a:ext cx="1381602" cy="307777"/>
          </a:xfrm>
          <a:prstGeom prst="rect">
            <a:avLst/>
          </a:prstGeom>
        </p:spPr>
        <p:txBody>
          <a:bodyPr wrap="square">
            <a:spAutoFit/>
          </a:bodyPr>
          <a:lstStyle/>
          <a:p>
            <a:pPr algn="r"/>
            <a:r>
              <a:rPr lang="en-US" sz="1400" dirty="0" smtClean="0"/>
              <a:t>Up to 14”</a:t>
            </a:r>
            <a:endParaRPr lang="en-US" sz="1400" dirty="0"/>
          </a:p>
        </p:txBody>
      </p:sp>
    </p:spTree>
    <p:extLst>
      <p:ext uri="{BB962C8B-B14F-4D97-AF65-F5344CB8AC3E}">
        <p14:creationId xmlns:p14="http://schemas.microsoft.com/office/powerpoint/2010/main" val="621329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t>Winter Pole Failure</a:t>
            </a:r>
          </a:p>
        </p:txBody>
      </p:sp>
      <p:sp>
        <p:nvSpPr>
          <p:cNvPr id="22531" name="Content Placeholder 2"/>
          <p:cNvSpPr>
            <a:spLocks noGrp="1"/>
          </p:cNvSpPr>
          <p:nvPr>
            <p:ph idx="1"/>
          </p:nvPr>
        </p:nvSpPr>
        <p:spPr>
          <a:xfrm>
            <a:off x="457200" y="1485382"/>
            <a:ext cx="11038367" cy="1298011"/>
          </a:xfrm>
        </p:spPr>
        <p:txBody>
          <a:bodyPr/>
          <a:lstStyle/>
          <a:p>
            <a:pPr marL="0" indent="0">
              <a:buNone/>
            </a:pPr>
            <a:r>
              <a:rPr lang="en-US" sz="2000" dirty="0"/>
              <a:t>Past Round Tapered Aluminum pole failures have been suspected of having frozen precipitation build up causing the wind to act on an asymmetric shape</a:t>
            </a:r>
            <a:r>
              <a:rPr lang="en-US" sz="2000" dirty="0" smtClean="0"/>
              <a:t>.</a:t>
            </a:r>
          </a:p>
          <a:p>
            <a:pPr marL="0" indent="0">
              <a:buNone/>
            </a:pPr>
            <a:r>
              <a:rPr lang="en-US" sz="2000" dirty="0" smtClean="0"/>
              <a:t>This produces vortex shedding and 2</a:t>
            </a:r>
            <a:r>
              <a:rPr lang="en-US" sz="2000" baseline="30000" dirty="0" smtClean="0"/>
              <a:t>nd</a:t>
            </a:r>
            <a:r>
              <a:rPr lang="en-US" sz="2000" dirty="0" smtClean="0"/>
              <a:t> mode vibration. </a:t>
            </a:r>
            <a:endParaRPr lang="en-US" sz="2000" dirty="0"/>
          </a:p>
          <a:p>
            <a:pPr marL="0" indent="0">
              <a:buNone/>
            </a:pPr>
            <a:endParaRPr lang="en-US" sz="2200" dirty="0"/>
          </a:p>
          <a:p>
            <a:pPr marL="0" indent="0">
              <a:buNone/>
            </a:pPr>
            <a:endParaRPr lang="en-US" sz="22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59729" y="2967303"/>
            <a:ext cx="2058777" cy="2746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Clearing snow from highway traffic light poles that were oscillating due to snow cover-720p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059" y="2967304"/>
            <a:ext cx="5197114" cy="2746375"/>
          </a:xfrm>
          <a:prstGeom prst="rect">
            <a:avLst/>
          </a:prstGeom>
        </p:spPr>
      </p:pic>
      <p:sp>
        <p:nvSpPr>
          <p:cNvPr id="3" name="Rectangle 2"/>
          <p:cNvSpPr/>
          <p:nvPr/>
        </p:nvSpPr>
        <p:spPr>
          <a:xfrm>
            <a:off x="7841063" y="2855153"/>
            <a:ext cx="4231072" cy="2677656"/>
          </a:xfrm>
          <a:prstGeom prst="rect">
            <a:avLst/>
          </a:prstGeom>
        </p:spPr>
        <p:txBody>
          <a:bodyPr wrap="square">
            <a:spAutoFit/>
          </a:bodyPr>
          <a:lstStyle/>
          <a:p>
            <a:r>
              <a:rPr lang="en-US" sz="2000" dirty="0"/>
              <a:t>See Paper “Wind Induced Failures of Highway Light Poles During a Winter Ice Storm”</a:t>
            </a:r>
          </a:p>
          <a:p>
            <a:pPr lvl="1">
              <a:buFont typeface="Arial" charset="0"/>
              <a:buChar char="•"/>
            </a:pPr>
            <a:r>
              <a:rPr lang="en-US" dirty="0"/>
              <a:t>Johns Hopkins University study led by Dr. Nicholas Jones analyzing wind-induced phenomena initiated by the presence of freezing precipitation </a:t>
            </a:r>
          </a:p>
        </p:txBody>
      </p:sp>
    </p:spTree>
    <p:extLst>
      <p:ext uri="{BB962C8B-B14F-4D97-AF65-F5344CB8AC3E}">
        <p14:creationId xmlns:p14="http://schemas.microsoft.com/office/powerpoint/2010/main" val="115232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fade">
                                      <p:cBhvr>
                                        <p:cTn id="12" dur="5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video>
              <p:cMediaNode vol="80000">
                <p:cTn id="18"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Mode Pole Vibration</a:t>
            </a:r>
            <a:endParaRPr lang="en-US" dirty="0"/>
          </a:p>
        </p:txBody>
      </p:sp>
      <p:sp>
        <p:nvSpPr>
          <p:cNvPr id="6" name="Title 6"/>
          <p:cNvSpPr txBox="1">
            <a:spLocks/>
          </p:cNvSpPr>
          <p:nvPr/>
        </p:nvSpPr>
        <p:spPr>
          <a:xfrm>
            <a:off x="1239713" y="1611176"/>
            <a:ext cx="2359025" cy="1323443"/>
          </a:xfrm>
          <a:prstGeom prst="rect">
            <a:avLst/>
          </a:prstGeom>
        </p:spPr>
        <p:txBody>
          <a:bodyPr anchor="b"/>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ts val="3200"/>
              </a:lnSpc>
              <a:defRPr/>
            </a:pPr>
            <a:r>
              <a:rPr lang="en-US" sz="2400" dirty="0">
                <a:solidFill>
                  <a:srgbClr val="E6681A"/>
                </a:solidFill>
                <a:effectLst/>
                <a:latin typeface="Arial Black" pitchFamily="34" charset="0"/>
              </a:rPr>
              <a:t>First Mode Vibration</a:t>
            </a:r>
          </a:p>
          <a:p>
            <a:pPr>
              <a:lnSpc>
                <a:spcPts val="3200"/>
              </a:lnSpc>
              <a:defRPr/>
            </a:pPr>
            <a:r>
              <a:rPr lang="en-US" sz="2400" dirty="0" smtClean="0">
                <a:solidFill>
                  <a:srgbClr val="E6681A"/>
                </a:solidFill>
                <a:effectLst/>
                <a:latin typeface="Arial Black" pitchFamily="34" charset="0"/>
              </a:rPr>
              <a:t>(1 </a:t>
            </a:r>
            <a:r>
              <a:rPr lang="en-US" sz="2400" dirty="0">
                <a:solidFill>
                  <a:srgbClr val="E6681A"/>
                </a:solidFill>
                <a:effectLst/>
                <a:latin typeface="Arial Black" pitchFamily="34" charset="0"/>
              </a:rPr>
              <a:t>Hz)</a:t>
            </a:r>
          </a:p>
        </p:txBody>
      </p:sp>
      <p:pic>
        <p:nvPicPr>
          <p:cNvPr id="7" name="Picture 3" descr="C:\Users\chuffman\Desktop\First Alp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97203"/>
            <a:ext cx="732444" cy="446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321356" y="3184063"/>
            <a:ext cx="3872384" cy="2308324"/>
          </a:xfrm>
          <a:prstGeom prst="rect">
            <a:avLst/>
          </a:prstGeom>
          <a:noFill/>
        </p:spPr>
        <p:txBody>
          <a:bodyPr wrap="square" rtlCol="0">
            <a:spAutoFit/>
          </a:bodyPr>
          <a:lstStyle/>
          <a:p>
            <a:pPr marL="171450" indent="-171450">
              <a:buFont typeface="Arial" pitchFamily="34" charset="0"/>
              <a:buChar char="•"/>
            </a:pPr>
            <a:r>
              <a:rPr lang="en-US" sz="1600" b="1" dirty="0">
                <a:solidFill>
                  <a:schemeClr val="accent1">
                    <a:lumMod val="75000"/>
                  </a:schemeClr>
                </a:solidFill>
              </a:rPr>
              <a:t>Least common type of </a:t>
            </a:r>
            <a:r>
              <a:rPr lang="en-US" sz="1600" b="1" dirty="0" smtClean="0">
                <a:solidFill>
                  <a:schemeClr val="accent1">
                    <a:lumMod val="75000"/>
                  </a:schemeClr>
                </a:solidFill>
              </a:rPr>
              <a:t>vibration </a:t>
            </a:r>
            <a:r>
              <a:rPr lang="en-US" sz="1600" b="1" dirty="0">
                <a:solidFill>
                  <a:schemeClr val="accent1">
                    <a:lumMod val="75000"/>
                  </a:schemeClr>
                </a:solidFill>
              </a:rPr>
              <a:t>in the past.</a:t>
            </a:r>
          </a:p>
          <a:p>
            <a:pPr marL="171450" indent="-171450">
              <a:buFont typeface="Arial" pitchFamily="34" charset="0"/>
              <a:buChar char="•"/>
            </a:pPr>
            <a:r>
              <a:rPr lang="en-US" sz="1600" b="1" dirty="0">
                <a:solidFill>
                  <a:schemeClr val="accent1">
                    <a:lumMod val="75000"/>
                  </a:schemeClr>
                </a:solidFill>
              </a:rPr>
              <a:t>Problem has more </a:t>
            </a:r>
            <a:r>
              <a:rPr lang="en-US" sz="1600" b="1" dirty="0" smtClean="0">
                <a:solidFill>
                  <a:schemeClr val="accent1">
                    <a:lumMod val="75000"/>
                  </a:schemeClr>
                </a:solidFill>
              </a:rPr>
              <a:t>recently been </a:t>
            </a:r>
            <a:r>
              <a:rPr lang="en-US" sz="1600" b="1" dirty="0">
                <a:solidFill>
                  <a:schemeClr val="accent1">
                    <a:lumMod val="75000"/>
                  </a:schemeClr>
                </a:solidFill>
              </a:rPr>
              <a:t>documented.</a:t>
            </a:r>
          </a:p>
          <a:p>
            <a:pPr marL="171450" indent="-171450">
              <a:buFont typeface="Arial" pitchFamily="34" charset="0"/>
              <a:buChar char="•"/>
            </a:pPr>
            <a:r>
              <a:rPr lang="en-US" sz="1600" b="1" dirty="0" smtClean="0">
                <a:solidFill>
                  <a:schemeClr val="accent1">
                    <a:lumMod val="75000"/>
                  </a:schemeClr>
                </a:solidFill>
              </a:rPr>
              <a:t>New </a:t>
            </a:r>
            <a:r>
              <a:rPr lang="en-US" sz="1600" b="1" dirty="0">
                <a:solidFill>
                  <a:schemeClr val="accent1">
                    <a:lumMod val="75000"/>
                  </a:schemeClr>
                </a:solidFill>
              </a:rPr>
              <a:t>fixture designs </a:t>
            </a:r>
            <a:r>
              <a:rPr lang="en-US" sz="1600" b="1" dirty="0" smtClean="0">
                <a:solidFill>
                  <a:schemeClr val="accent1">
                    <a:lumMod val="75000"/>
                  </a:schemeClr>
                </a:solidFill>
              </a:rPr>
              <a:t>may be </a:t>
            </a:r>
            <a:r>
              <a:rPr lang="en-US" sz="1600" b="1" dirty="0">
                <a:solidFill>
                  <a:schemeClr val="accent1">
                    <a:lumMod val="75000"/>
                  </a:schemeClr>
                </a:solidFill>
              </a:rPr>
              <a:t>contributing to </a:t>
            </a:r>
            <a:r>
              <a:rPr lang="en-US" sz="1600" b="1" dirty="0" smtClean="0">
                <a:solidFill>
                  <a:schemeClr val="accent1">
                    <a:lumMod val="75000"/>
                  </a:schemeClr>
                </a:solidFill>
              </a:rPr>
              <a:t>more reports.</a:t>
            </a:r>
          </a:p>
          <a:p>
            <a:pPr marL="171450" indent="-171450">
              <a:buFont typeface="Arial" pitchFamily="34" charset="0"/>
              <a:buChar char="•"/>
            </a:pPr>
            <a:r>
              <a:rPr lang="en-US" sz="1600" b="1" dirty="0">
                <a:solidFill>
                  <a:schemeClr val="accent1">
                    <a:lumMod val="75000"/>
                  </a:schemeClr>
                </a:solidFill>
              </a:rPr>
              <a:t>Pole companies have recently developed solutions. </a:t>
            </a:r>
          </a:p>
          <a:p>
            <a:r>
              <a:rPr lang="en-US" sz="1600" b="1" dirty="0">
                <a:solidFill>
                  <a:schemeClr val="accent1">
                    <a:lumMod val="75000"/>
                  </a:schemeClr>
                </a:solidFill>
              </a:rPr>
              <a:t>  </a:t>
            </a:r>
          </a:p>
        </p:txBody>
      </p:sp>
      <p:pic>
        <p:nvPicPr>
          <p:cNvPr id="9" name="Lafayette In Sq Pole Vib.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41406" y="1507104"/>
            <a:ext cx="6220001" cy="44513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71223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remove" display="0">
                  <p:stCondLst>
                    <p:cond delay="indefinite"/>
                  </p:st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T 52 Causeway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538" r="6154"/>
          <a:stretch>
            <a:fillRect/>
          </a:stretch>
        </p:blipFill>
        <p:spPr>
          <a:xfrm>
            <a:off x="2892336" y="1577410"/>
            <a:ext cx="5209673" cy="4375819"/>
          </a:xfrm>
          <a:prstGeom prst="rect">
            <a:avLst/>
          </a:prstGeom>
          <a:ln>
            <a:noFill/>
          </a:ln>
          <a:effectLst>
            <a:outerShdw blurRad="190500" algn="tl" rotWithShape="0">
              <a:srgbClr val="000000">
                <a:alpha val="70000"/>
              </a:srgbClr>
            </a:outerShdw>
          </a:effectLst>
        </p:spPr>
      </p:pic>
      <p:sp>
        <p:nvSpPr>
          <p:cNvPr id="8" name="Title 1"/>
          <p:cNvSpPr>
            <a:spLocks noGrp="1"/>
          </p:cNvSpPr>
          <p:nvPr>
            <p:ph type="title"/>
          </p:nvPr>
        </p:nvSpPr>
        <p:spPr>
          <a:xfrm>
            <a:off x="368300" y="349113"/>
            <a:ext cx="10515600" cy="1325563"/>
          </a:xfrm>
        </p:spPr>
        <p:txBody>
          <a:bodyPr/>
          <a:lstStyle/>
          <a:p>
            <a:r>
              <a:rPr lang="en-US" dirty="0" smtClean="0"/>
              <a:t>First Mode Vibration Video</a:t>
            </a:r>
            <a:endParaRPr lang="en-US" dirty="0"/>
          </a:p>
        </p:txBody>
      </p:sp>
      <p:sp>
        <p:nvSpPr>
          <p:cNvPr id="10" name="TextBox 9"/>
          <p:cNvSpPr txBox="1"/>
          <p:nvPr/>
        </p:nvSpPr>
        <p:spPr>
          <a:xfrm>
            <a:off x="8213169" y="5676230"/>
            <a:ext cx="4065006" cy="276999"/>
          </a:xfrm>
          <a:prstGeom prst="rect">
            <a:avLst/>
          </a:prstGeom>
          <a:noFill/>
        </p:spPr>
        <p:txBody>
          <a:bodyPr wrap="square" rtlCol="0">
            <a:spAutoFit/>
          </a:bodyPr>
          <a:lstStyle/>
          <a:p>
            <a:r>
              <a:rPr lang="en-US" sz="1200" dirty="0" smtClean="0"/>
              <a:t>Winter storm</a:t>
            </a:r>
            <a:endParaRPr lang="en-US" sz="1200" dirty="0"/>
          </a:p>
        </p:txBody>
      </p:sp>
    </p:spTree>
    <p:extLst>
      <p:ext uri="{BB962C8B-B14F-4D97-AF65-F5344CB8AC3E}">
        <p14:creationId xmlns:p14="http://schemas.microsoft.com/office/powerpoint/2010/main" val="724193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repeatCount="indefinite" fill="remove"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4114800" y="0"/>
            <a:ext cx="3962400" cy="5334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2800" dirty="0">
              <a:solidFill>
                <a:schemeClr val="accent1">
                  <a:lumMod val="75000"/>
                </a:schemeClr>
              </a:solidFill>
              <a:latin typeface="Arial Black" pitchFamily="34" charset="0"/>
            </a:endParaRPr>
          </a:p>
        </p:txBody>
      </p:sp>
      <p:sp>
        <p:nvSpPr>
          <p:cNvPr id="10" name="Title 1"/>
          <p:cNvSpPr>
            <a:spLocks noGrp="1"/>
          </p:cNvSpPr>
          <p:nvPr>
            <p:ph type="title"/>
          </p:nvPr>
        </p:nvSpPr>
        <p:spPr>
          <a:xfrm>
            <a:off x="493219" y="285613"/>
            <a:ext cx="10515600" cy="1325563"/>
          </a:xfrm>
        </p:spPr>
        <p:txBody>
          <a:bodyPr/>
          <a:lstStyle/>
          <a:p>
            <a:r>
              <a:rPr lang="en-US" dirty="0" smtClean="0"/>
              <a:t>First Mode Damper: Canister</a:t>
            </a:r>
            <a:endParaRPr lang="en-US" dirty="0"/>
          </a:p>
        </p:txBody>
      </p:sp>
      <p:pic>
        <p:nvPicPr>
          <p:cNvPr id="1026" name="Picture 2" descr="http://az276019.vo.msecnd.net/valmontstaging/vsna-product-catalog-images/internal-canister-damper-factory-installed.jpg?sfvrs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5577" y="1050481"/>
            <a:ext cx="1479224" cy="4740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25937" t="45310" r="31564" b="38828"/>
          <a:stretch/>
        </p:blipFill>
        <p:spPr>
          <a:xfrm rot="16200000">
            <a:off x="6792606" y="3028722"/>
            <a:ext cx="4565503" cy="958503"/>
          </a:xfrm>
          <a:prstGeom prst="rect">
            <a:avLst/>
          </a:prstGeom>
        </p:spPr>
      </p:pic>
      <p:pic>
        <p:nvPicPr>
          <p:cNvPr id="12" name="Picture 11"/>
          <p:cNvPicPr>
            <a:picLocks noChangeAspect="1"/>
          </p:cNvPicPr>
          <p:nvPr/>
        </p:nvPicPr>
        <p:blipFill rotWithShape="1">
          <a:blip r:embed="rId3"/>
          <a:srcRect l="12708" t="41296" r="74375" b="39142"/>
          <a:stretch/>
        </p:blipFill>
        <p:spPr>
          <a:xfrm>
            <a:off x="5009938" y="3778405"/>
            <a:ext cx="2362200" cy="2012321"/>
          </a:xfrm>
          <a:prstGeom prst="rect">
            <a:avLst/>
          </a:prstGeom>
        </p:spPr>
      </p:pic>
      <p:sp>
        <p:nvSpPr>
          <p:cNvPr id="2" name="TextBox 1"/>
          <p:cNvSpPr txBox="1"/>
          <p:nvPr/>
        </p:nvSpPr>
        <p:spPr>
          <a:xfrm>
            <a:off x="493219" y="1611176"/>
            <a:ext cx="4401065" cy="3693319"/>
          </a:xfrm>
          <a:prstGeom prst="rect">
            <a:avLst/>
          </a:prstGeom>
          <a:noFill/>
        </p:spPr>
        <p:txBody>
          <a:bodyPr wrap="square" rtlCol="0">
            <a:spAutoFit/>
          </a:bodyPr>
          <a:lstStyle/>
          <a:p>
            <a:r>
              <a:rPr lang="en-US" dirty="0" smtClean="0"/>
              <a:t>The internal canister is installed in the top third of the pole. </a:t>
            </a:r>
          </a:p>
          <a:p>
            <a:endParaRPr lang="en-US" dirty="0"/>
          </a:p>
          <a:p>
            <a:r>
              <a:rPr lang="en-US" dirty="0" smtClean="0"/>
              <a:t>The canister has a weight inside that rests on the base of the canister and will move when the pole moves.</a:t>
            </a:r>
          </a:p>
          <a:p>
            <a:endParaRPr lang="en-US" dirty="0"/>
          </a:p>
          <a:p>
            <a:r>
              <a:rPr lang="en-US" dirty="0" smtClean="0"/>
              <a:t>This movement disrupts the movement and frequency of the pole. </a:t>
            </a:r>
          </a:p>
          <a:p>
            <a:endParaRPr lang="en-US" dirty="0"/>
          </a:p>
          <a:p>
            <a:r>
              <a:rPr lang="en-US" dirty="0" smtClean="0"/>
              <a:t>This is the first defense against 1</a:t>
            </a:r>
            <a:r>
              <a:rPr lang="en-US" baseline="30000" dirty="0" smtClean="0"/>
              <a:t>st</a:t>
            </a:r>
            <a:r>
              <a:rPr lang="en-US" dirty="0" smtClean="0"/>
              <a:t> mode vibration.</a:t>
            </a:r>
            <a:endParaRPr lang="en-US" dirty="0"/>
          </a:p>
        </p:txBody>
      </p:sp>
      <p:sp>
        <p:nvSpPr>
          <p:cNvPr id="3" name="Rectangle 2"/>
          <p:cNvSpPr/>
          <p:nvPr/>
        </p:nvSpPr>
        <p:spPr>
          <a:xfrm>
            <a:off x="5612995" y="5790724"/>
            <a:ext cx="1156086" cy="276999"/>
          </a:xfrm>
          <a:prstGeom prst="rect">
            <a:avLst/>
          </a:prstGeom>
        </p:spPr>
        <p:txBody>
          <a:bodyPr wrap="none">
            <a:spAutoFit/>
          </a:bodyPr>
          <a:lstStyle/>
          <a:p>
            <a:r>
              <a:rPr lang="en-US" sz="1200" dirty="0" smtClean="0"/>
              <a:t>Cross section</a:t>
            </a:r>
            <a:endParaRPr lang="en-US" sz="1200" dirty="0"/>
          </a:p>
        </p:txBody>
      </p:sp>
      <p:sp>
        <p:nvSpPr>
          <p:cNvPr id="9" name="Rectangle 8"/>
          <p:cNvSpPr/>
          <p:nvPr/>
        </p:nvSpPr>
        <p:spPr>
          <a:xfrm>
            <a:off x="10480591" y="5803817"/>
            <a:ext cx="1148071" cy="276999"/>
          </a:xfrm>
          <a:prstGeom prst="rect">
            <a:avLst/>
          </a:prstGeom>
        </p:spPr>
        <p:txBody>
          <a:bodyPr wrap="none">
            <a:spAutoFit/>
          </a:bodyPr>
          <a:lstStyle/>
          <a:p>
            <a:r>
              <a:rPr lang="en-US" sz="1200" dirty="0" smtClean="0"/>
              <a:t>3D rendering</a:t>
            </a:r>
            <a:endParaRPr lang="en-US" sz="1200" dirty="0"/>
          </a:p>
        </p:txBody>
      </p:sp>
      <p:sp>
        <p:nvSpPr>
          <p:cNvPr id="11" name="Rectangle 10"/>
          <p:cNvSpPr/>
          <p:nvPr/>
        </p:nvSpPr>
        <p:spPr>
          <a:xfrm>
            <a:off x="8497314" y="5790724"/>
            <a:ext cx="1042273" cy="276999"/>
          </a:xfrm>
          <a:prstGeom prst="rect">
            <a:avLst/>
          </a:prstGeom>
        </p:spPr>
        <p:txBody>
          <a:bodyPr wrap="none">
            <a:spAutoFit/>
          </a:bodyPr>
          <a:lstStyle/>
          <a:p>
            <a:r>
              <a:rPr lang="en-US" sz="1200" dirty="0" smtClean="0"/>
              <a:t>2D drawing</a:t>
            </a:r>
            <a:endParaRPr lang="en-US" sz="1200" dirty="0"/>
          </a:p>
        </p:txBody>
      </p:sp>
      <p:grpSp>
        <p:nvGrpSpPr>
          <p:cNvPr id="28" name="Group 27"/>
          <p:cNvGrpSpPr/>
          <p:nvPr/>
        </p:nvGrpSpPr>
        <p:grpSpPr>
          <a:xfrm>
            <a:off x="7915588" y="1317873"/>
            <a:ext cx="581726" cy="4409327"/>
            <a:chOff x="7915588" y="1227438"/>
            <a:chExt cx="581726" cy="4409327"/>
          </a:xfrm>
        </p:grpSpPr>
        <p:cxnSp>
          <p:nvCxnSpPr>
            <p:cNvPr id="6" name="Straight Connector 5"/>
            <p:cNvCxnSpPr/>
            <p:nvPr/>
          </p:nvCxnSpPr>
          <p:spPr>
            <a:xfrm flipH="1">
              <a:off x="8211057" y="1227438"/>
              <a:ext cx="286257" cy="0"/>
            </a:xfrm>
            <a:prstGeom prst="line">
              <a:avLst/>
            </a:prstGeom>
            <a:ln w="15875">
              <a:solidFill>
                <a:srgbClr val="C3D94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8211057" y="5636765"/>
              <a:ext cx="286257" cy="0"/>
            </a:xfrm>
            <a:prstGeom prst="line">
              <a:avLst/>
            </a:prstGeom>
            <a:ln w="15875">
              <a:solidFill>
                <a:srgbClr val="C3D94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206481" y="1227438"/>
              <a:ext cx="0" cy="4409327"/>
            </a:xfrm>
            <a:prstGeom prst="line">
              <a:avLst/>
            </a:prstGeom>
            <a:ln w="15875">
              <a:solidFill>
                <a:srgbClr val="C3D94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915588" y="1734402"/>
              <a:ext cx="286257" cy="0"/>
            </a:xfrm>
            <a:prstGeom prst="line">
              <a:avLst/>
            </a:prstGeom>
            <a:ln w="15875">
              <a:solidFill>
                <a:srgbClr val="C3D94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flipH="1">
            <a:off x="8363458" y="1608305"/>
            <a:ext cx="780542" cy="0"/>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363458" y="5394408"/>
            <a:ext cx="780542" cy="0"/>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358881" y="1608305"/>
            <a:ext cx="0" cy="3786103"/>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567127" y="3003605"/>
            <a:ext cx="777847" cy="0"/>
          </a:xfrm>
          <a:prstGeom prst="line">
            <a:avLst/>
          </a:prstGeom>
          <a:ln w="15875">
            <a:solidFill>
              <a:srgbClr val="E6681A"/>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127169" y="1686337"/>
            <a:ext cx="798617" cy="276999"/>
          </a:xfrm>
          <a:prstGeom prst="rect">
            <a:avLst/>
          </a:prstGeom>
        </p:spPr>
        <p:txBody>
          <a:bodyPr wrap="none">
            <a:spAutoFit/>
          </a:bodyPr>
          <a:lstStyle/>
          <a:p>
            <a:r>
              <a:rPr lang="en-US" sz="1200" dirty="0" smtClean="0"/>
              <a:t>Canister</a:t>
            </a:r>
            <a:endParaRPr lang="en-US" sz="1200" dirty="0"/>
          </a:p>
        </p:txBody>
      </p:sp>
      <p:sp>
        <p:nvSpPr>
          <p:cNvPr id="31" name="Rectangle 30"/>
          <p:cNvSpPr/>
          <p:nvPr/>
        </p:nvSpPr>
        <p:spPr>
          <a:xfrm>
            <a:off x="6220893" y="2764113"/>
            <a:ext cx="1381602" cy="461665"/>
          </a:xfrm>
          <a:prstGeom prst="rect">
            <a:avLst/>
          </a:prstGeom>
        </p:spPr>
        <p:txBody>
          <a:bodyPr wrap="square">
            <a:spAutoFit/>
          </a:bodyPr>
          <a:lstStyle/>
          <a:p>
            <a:pPr algn="r"/>
            <a:r>
              <a:rPr lang="en-US" sz="1200" dirty="0" smtClean="0"/>
              <a:t>Weight with rubber caps</a:t>
            </a:r>
            <a:endParaRPr lang="en-US" sz="1200" dirty="0"/>
          </a:p>
        </p:txBody>
      </p:sp>
    </p:spTree>
    <p:extLst>
      <p:ext uri="{BB962C8B-B14F-4D97-AF65-F5344CB8AC3E}">
        <p14:creationId xmlns:p14="http://schemas.microsoft.com/office/powerpoint/2010/main" val="32099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613"/>
            <a:ext cx="11620500" cy="1325563"/>
          </a:xfrm>
        </p:spPr>
        <p:txBody>
          <a:bodyPr>
            <a:normAutofit/>
          </a:bodyPr>
          <a:lstStyle/>
          <a:p>
            <a:r>
              <a:rPr lang="en-US" sz="3600" dirty="0"/>
              <a:t>Damped Versus Undamped Stress on a 40’ Pole</a:t>
            </a:r>
          </a:p>
        </p:txBody>
      </p:sp>
      <p:pic>
        <p:nvPicPr>
          <p:cNvPr id="3" name="High Winds on Square Poles Testing - no Hapco - emai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5261" y="1472610"/>
            <a:ext cx="8451273" cy="4648200"/>
          </a:xfrm>
          <a:prstGeom prst="rect">
            <a:avLst/>
          </a:prstGeom>
        </p:spPr>
      </p:pic>
    </p:spTree>
    <p:extLst>
      <p:ext uri="{BB962C8B-B14F-4D97-AF65-F5344CB8AC3E}">
        <p14:creationId xmlns:p14="http://schemas.microsoft.com/office/powerpoint/2010/main" val="786461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greg\AppData\Local\Microsoft\Windows\Temporary Internet Files\Content.Outlook\LISUCAUZ\gre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274268"/>
            <a:ext cx="6205870" cy="449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1"/>
          <p:cNvSpPr txBox="1">
            <a:spLocks noChangeArrowheads="1"/>
          </p:cNvSpPr>
          <p:nvPr/>
        </p:nvSpPr>
        <p:spPr bwMode="auto">
          <a:xfrm>
            <a:off x="2719361" y="5649172"/>
            <a:ext cx="63536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rgbClr val="525759"/>
                </a:solidFill>
                <a:latin typeface="Arial" charset="0"/>
                <a:cs typeface="Arial" charset="0"/>
              </a:defRPr>
            </a:lvl1pPr>
            <a:lvl2pPr marL="742950" indent="-285750" eaLnBrk="0" hangingPunct="0">
              <a:defRPr sz="1000">
                <a:solidFill>
                  <a:srgbClr val="525759"/>
                </a:solidFill>
                <a:latin typeface="Arial" charset="0"/>
                <a:cs typeface="Arial" charset="0"/>
              </a:defRPr>
            </a:lvl2pPr>
            <a:lvl3pPr marL="1143000" indent="-228600" eaLnBrk="0" hangingPunct="0">
              <a:defRPr sz="1000">
                <a:solidFill>
                  <a:srgbClr val="525759"/>
                </a:solidFill>
                <a:latin typeface="Arial" charset="0"/>
                <a:cs typeface="Arial" charset="0"/>
              </a:defRPr>
            </a:lvl3pPr>
            <a:lvl4pPr marL="1600200" indent="-228600" eaLnBrk="0" hangingPunct="0">
              <a:defRPr sz="1000">
                <a:solidFill>
                  <a:srgbClr val="525759"/>
                </a:solidFill>
                <a:latin typeface="Arial" charset="0"/>
                <a:cs typeface="Arial" charset="0"/>
              </a:defRPr>
            </a:lvl4pPr>
            <a:lvl5pPr marL="2057400" indent="-228600" eaLnBrk="0" hangingPunct="0">
              <a:defRPr sz="1000">
                <a:solidFill>
                  <a:srgbClr val="525759"/>
                </a:solidFill>
                <a:latin typeface="Arial" charset="0"/>
                <a:cs typeface="Arial" charset="0"/>
              </a:defRPr>
            </a:lvl5pPr>
            <a:lvl6pPr marL="2514600" indent="-228600" eaLnBrk="0" fontAlgn="base" hangingPunct="0">
              <a:lnSpc>
                <a:spcPts val="1000"/>
              </a:lnSpc>
              <a:spcBef>
                <a:spcPct val="0"/>
              </a:spcBef>
              <a:spcAft>
                <a:spcPct val="0"/>
              </a:spcAft>
              <a:defRPr sz="1000">
                <a:solidFill>
                  <a:srgbClr val="525759"/>
                </a:solidFill>
                <a:latin typeface="Arial" charset="0"/>
                <a:cs typeface="Arial" charset="0"/>
              </a:defRPr>
            </a:lvl6pPr>
            <a:lvl7pPr marL="2971800" indent="-228600" eaLnBrk="0" fontAlgn="base" hangingPunct="0">
              <a:lnSpc>
                <a:spcPts val="1000"/>
              </a:lnSpc>
              <a:spcBef>
                <a:spcPct val="0"/>
              </a:spcBef>
              <a:spcAft>
                <a:spcPct val="0"/>
              </a:spcAft>
              <a:defRPr sz="1000">
                <a:solidFill>
                  <a:srgbClr val="525759"/>
                </a:solidFill>
                <a:latin typeface="Arial" charset="0"/>
                <a:cs typeface="Arial" charset="0"/>
              </a:defRPr>
            </a:lvl7pPr>
            <a:lvl8pPr marL="3429000" indent="-228600" eaLnBrk="0" fontAlgn="base" hangingPunct="0">
              <a:lnSpc>
                <a:spcPts val="1000"/>
              </a:lnSpc>
              <a:spcBef>
                <a:spcPct val="0"/>
              </a:spcBef>
              <a:spcAft>
                <a:spcPct val="0"/>
              </a:spcAft>
              <a:defRPr sz="1000">
                <a:solidFill>
                  <a:srgbClr val="525759"/>
                </a:solidFill>
                <a:latin typeface="Arial" charset="0"/>
                <a:cs typeface="Arial" charset="0"/>
              </a:defRPr>
            </a:lvl8pPr>
            <a:lvl9pPr marL="3886200" indent="-228600" eaLnBrk="0" fontAlgn="base" hangingPunct="0">
              <a:lnSpc>
                <a:spcPts val="1000"/>
              </a:lnSpc>
              <a:spcBef>
                <a:spcPct val="0"/>
              </a:spcBef>
              <a:spcAft>
                <a:spcPct val="0"/>
              </a:spcAft>
              <a:defRPr sz="1000">
                <a:solidFill>
                  <a:srgbClr val="525759"/>
                </a:solidFill>
                <a:latin typeface="Arial" charset="0"/>
                <a:cs typeface="Arial" charset="0"/>
              </a:defRPr>
            </a:lvl9pPr>
          </a:lstStyle>
          <a:p>
            <a:pPr eaLnBrk="1" hangingPunct="1"/>
            <a:r>
              <a:rPr lang="en-US" dirty="0"/>
              <a:t>Straight Square                Straight Round                   Round Tapered                  Round Tapered Embed</a:t>
            </a:r>
          </a:p>
        </p:txBody>
      </p:sp>
      <p:sp>
        <p:nvSpPr>
          <p:cNvPr id="11269" name="TextBox 2"/>
          <p:cNvSpPr txBox="1">
            <a:spLocks noChangeArrowheads="1"/>
          </p:cNvSpPr>
          <p:nvPr/>
        </p:nvSpPr>
        <p:spPr bwMode="auto">
          <a:xfrm>
            <a:off x="2853068" y="5895393"/>
            <a:ext cx="57625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rgbClr val="525759"/>
                </a:solidFill>
                <a:latin typeface="Arial" charset="0"/>
                <a:cs typeface="Arial" charset="0"/>
              </a:defRPr>
            </a:lvl1pPr>
            <a:lvl2pPr marL="742950" indent="-285750" eaLnBrk="0" hangingPunct="0">
              <a:defRPr sz="1000">
                <a:solidFill>
                  <a:srgbClr val="525759"/>
                </a:solidFill>
                <a:latin typeface="Arial" charset="0"/>
                <a:cs typeface="Arial" charset="0"/>
              </a:defRPr>
            </a:lvl2pPr>
            <a:lvl3pPr marL="1143000" indent="-228600" eaLnBrk="0" hangingPunct="0">
              <a:defRPr sz="1000">
                <a:solidFill>
                  <a:srgbClr val="525759"/>
                </a:solidFill>
                <a:latin typeface="Arial" charset="0"/>
                <a:cs typeface="Arial" charset="0"/>
              </a:defRPr>
            </a:lvl3pPr>
            <a:lvl4pPr marL="1600200" indent="-228600" eaLnBrk="0" hangingPunct="0">
              <a:defRPr sz="1000">
                <a:solidFill>
                  <a:srgbClr val="525759"/>
                </a:solidFill>
                <a:latin typeface="Arial" charset="0"/>
                <a:cs typeface="Arial" charset="0"/>
              </a:defRPr>
            </a:lvl4pPr>
            <a:lvl5pPr marL="2057400" indent="-228600" eaLnBrk="0" hangingPunct="0">
              <a:defRPr sz="1000">
                <a:solidFill>
                  <a:srgbClr val="525759"/>
                </a:solidFill>
                <a:latin typeface="Arial" charset="0"/>
                <a:cs typeface="Arial" charset="0"/>
              </a:defRPr>
            </a:lvl5pPr>
            <a:lvl6pPr marL="2514600" indent="-228600" eaLnBrk="0" fontAlgn="base" hangingPunct="0">
              <a:lnSpc>
                <a:spcPts val="1000"/>
              </a:lnSpc>
              <a:spcBef>
                <a:spcPct val="0"/>
              </a:spcBef>
              <a:spcAft>
                <a:spcPct val="0"/>
              </a:spcAft>
              <a:defRPr sz="1000">
                <a:solidFill>
                  <a:srgbClr val="525759"/>
                </a:solidFill>
                <a:latin typeface="Arial" charset="0"/>
                <a:cs typeface="Arial" charset="0"/>
              </a:defRPr>
            </a:lvl6pPr>
            <a:lvl7pPr marL="2971800" indent="-228600" eaLnBrk="0" fontAlgn="base" hangingPunct="0">
              <a:lnSpc>
                <a:spcPts val="1000"/>
              </a:lnSpc>
              <a:spcBef>
                <a:spcPct val="0"/>
              </a:spcBef>
              <a:spcAft>
                <a:spcPct val="0"/>
              </a:spcAft>
              <a:defRPr sz="1000">
                <a:solidFill>
                  <a:srgbClr val="525759"/>
                </a:solidFill>
                <a:latin typeface="Arial" charset="0"/>
                <a:cs typeface="Arial" charset="0"/>
              </a:defRPr>
            </a:lvl7pPr>
            <a:lvl8pPr marL="3429000" indent="-228600" eaLnBrk="0" fontAlgn="base" hangingPunct="0">
              <a:lnSpc>
                <a:spcPts val="1000"/>
              </a:lnSpc>
              <a:spcBef>
                <a:spcPct val="0"/>
              </a:spcBef>
              <a:spcAft>
                <a:spcPct val="0"/>
              </a:spcAft>
              <a:defRPr sz="1000">
                <a:solidFill>
                  <a:srgbClr val="525759"/>
                </a:solidFill>
                <a:latin typeface="Arial" charset="0"/>
                <a:cs typeface="Arial" charset="0"/>
              </a:defRPr>
            </a:lvl8pPr>
            <a:lvl9pPr marL="3886200" indent="-228600" eaLnBrk="0" fontAlgn="base" hangingPunct="0">
              <a:lnSpc>
                <a:spcPts val="1000"/>
              </a:lnSpc>
              <a:spcBef>
                <a:spcPct val="0"/>
              </a:spcBef>
              <a:spcAft>
                <a:spcPct val="0"/>
              </a:spcAft>
              <a:defRPr sz="1000">
                <a:solidFill>
                  <a:srgbClr val="525759"/>
                </a:solidFill>
                <a:latin typeface="Arial" charset="0"/>
                <a:cs typeface="Arial" charset="0"/>
              </a:defRPr>
            </a:lvl9pPr>
          </a:lstStyle>
          <a:p>
            <a:pPr eaLnBrk="1" hangingPunct="1"/>
            <a:r>
              <a:rPr lang="en-US" dirty="0"/>
              <a:t>HIGHEST         &gt;                                &gt;                        &gt;                                &gt;               LOWEST</a:t>
            </a:r>
          </a:p>
        </p:txBody>
      </p:sp>
      <p:sp>
        <p:nvSpPr>
          <p:cNvPr id="3" name="Title 2"/>
          <p:cNvSpPr>
            <a:spLocks noGrp="1"/>
          </p:cNvSpPr>
          <p:nvPr>
            <p:ph type="title"/>
          </p:nvPr>
        </p:nvSpPr>
        <p:spPr/>
        <p:txBody>
          <a:bodyPr>
            <a:normAutofit/>
          </a:bodyPr>
          <a:lstStyle/>
          <a:p>
            <a:r>
              <a:rPr lang="en-US" sz="3200" dirty="0"/>
              <a:t>Tendency for the Structure to </a:t>
            </a:r>
            <a:r>
              <a:rPr lang="en-US" sz="3200" dirty="0" smtClean="0"/>
              <a:t>Vibrate</a:t>
            </a:r>
            <a:endParaRPr lang="en-US" sz="3200" dirty="0"/>
          </a:p>
        </p:txBody>
      </p:sp>
    </p:spTree>
    <p:extLst>
      <p:ext uri="{BB962C8B-B14F-4D97-AF65-F5344CB8AC3E}">
        <p14:creationId xmlns:p14="http://schemas.microsoft.com/office/powerpoint/2010/main" val="2611789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Wind Induced Vibration Facts and Fiction</a:t>
            </a:r>
            <a:endParaRPr lang="en-US" sz="4000" spc="50" dirty="0">
              <a:ln w="11430"/>
            </a:endParaRPr>
          </a:p>
        </p:txBody>
      </p:sp>
      <p:sp>
        <p:nvSpPr>
          <p:cNvPr id="3" name="Content Placeholder 2"/>
          <p:cNvSpPr>
            <a:spLocks noGrp="1"/>
          </p:cNvSpPr>
          <p:nvPr>
            <p:ph idx="1"/>
          </p:nvPr>
        </p:nvSpPr>
        <p:spPr>
          <a:xfrm>
            <a:off x="457199" y="1922675"/>
            <a:ext cx="11389807" cy="4351338"/>
          </a:xfrm>
          <a:noFill/>
          <a:ln w="25400">
            <a:noFill/>
          </a:ln>
        </p:spPr>
        <p:txBody>
          <a:bodyPr>
            <a:normAutofit/>
          </a:bodyPr>
          <a:lstStyle/>
          <a:p>
            <a:r>
              <a:rPr lang="en-US" sz="2300" dirty="0" smtClean="0"/>
              <a:t>“</a:t>
            </a:r>
            <a:r>
              <a:rPr lang="en-US" sz="2300" dirty="0"/>
              <a:t>Wind induced vibration is the result of an </a:t>
            </a:r>
            <a:r>
              <a:rPr lang="en-US" sz="2300" u="sng" dirty="0"/>
              <a:t>unique</a:t>
            </a:r>
            <a:r>
              <a:rPr lang="en-US" sz="2300" dirty="0"/>
              <a:t> combination of local site conditions, micro wind patterns, fixture geometry, and pole geometry”</a:t>
            </a:r>
          </a:p>
          <a:p>
            <a:r>
              <a:rPr lang="en-US" sz="2300" dirty="0" smtClean="0"/>
              <a:t>Induced </a:t>
            </a:r>
            <a:r>
              <a:rPr lang="en-US" sz="2300" dirty="0"/>
              <a:t>by low to moderate steady state winds</a:t>
            </a:r>
          </a:p>
          <a:p>
            <a:pPr lvl="1"/>
            <a:r>
              <a:rPr lang="en-US" sz="2300" dirty="0"/>
              <a:t>11 mph (low energy) &lt; Vibration &lt; 45 mph (turbulence)</a:t>
            </a:r>
          </a:p>
          <a:p>
            <a:r>
              <a:rPr lang="en-US" sz="2300" dirty="0"/>
              <a:t>Can impact only a single pole or small subset of poles at a site</a:t>
            </a:r>
          </a:p>
          <a:p>
            <a:r>
              <a:rPr lang="en-US" sz="2300" dirty="0"/>
              <a:t>Fixture orientation can influence potential for WIV</a:t>
            </a:r>
          </a:p>
          <a:p>
            <a:r>
              <a:rPr lang="en-US" sz="2300" dirty="0"/>
              <a:t>Smaller pole top loads can increase potential for WIV.  </a:t>
            </a:r>
            <a:r>
              <a:rPr lang="en-US" sz="2300" b="1" u="sng" dirty="0"/>
              <a:t>Poles should not be standing without fixture(s)</a:t>
            </a:r>
            <a:r>
              <a:rPr lang="en-US" sz="2300" dirty="0"/>
              <a:t>.</a:t>
            </a:r>
          </a:p>
          <a:p>
            <a:r>
              <a:rPr lang="en-US" sz="2300" dirty="0"/>
              <a:t>Wind induced vibration generates fatigue cracks which grow and propagate with additional loading </a:t>
            </a:r>
            <a:r>
              <a:rPr lang="en-US" sz="2300" dirty="0" smtClean="0"/>
              <a:t>cycles</a:t>
            </a:r>
            <a:endParaRPr lang="en-US" sz="2300" i="1" dirty="0"/>
          </a:p>
        </p:txBody>
      </p:sp>
      <p:sp>
        <p:nvSpPr>
          <p:cNvPr id="5" name="Text Placeholder 15"/>
          <p:cNvSpPr txBox="1">
            <a:spLocks/>
          </p:cNvSpPr>
          <p:nvPr/>
        </p:nvSpPr>
        <p:spPr>
          <a:xfrm>
            <a:off x="4309383" y="1322427"/>
            <a:ext cx="2811234" cy="497114"/>
          </a:xfrm>
          <a:prstGeom prst="rect">
            <a:avLst/>
          </a:prstGeom>
          <a:solidFill>
            <a:srgbClr val="13485B"/>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smtClean="0"/>
              <a:t>Facts</a:t>
            </a:r>
            <a:endParaRPr lang="en-US" sz="2000" dirty="0"/>
          </a:p>
        </p:txBody>
      </p:sp>
    </p:spTree>
    <p:extLst>
      <p:ext uri="{BB962C8B-B14F-4D97-AF65-F5344CB8AC3E}">
        <p14:creationId xmlns:p14="http://schemas.microsoft.com/office/powerpoint/2010/main" val="16454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01555"/>
            <a:ext cx="11540532" cy="3775407"/>
          </a:xfrm>
        </p:spPr>
        <p:txBody>
          <a:bodyPr>
            <a:normAutofit/>
          </a:bodyPr>
          <a:lstStyle/>
          <a:p>
            <a:r>
              <a:rPr lang="en-US" sz="2400" dirty="0" smtClean="0"/>
              <a:t>Wind </a:t>
            </a:r>
            <a:r>
              <a:rPr lang="en-US" sz="2400" dirty="0"/>
              <a:t>induced vibration is the result of defect or inadequate design </a:t>
            </a:r>
          </a:p>
          <a:p>
            <a:r>
              <a:rPr lang="en-US" sz="2400" dirty="0"/>
              <a:t>Highly predictable</a:t>
            </a:r>
          </a:p>
          <a:p>
            <a:r>
              <a:rPr lang="en-US" sz="2400" dirty="0"/>
              <a:t>A vibration dampener completely eliminates vibration</a:t>
            </a:r>
          </a:p>
          <a:p>
            <a:r>
              <a:rPr lang="en-US" sz="2400" dirty="0"/>
              <a:t>If my pole is designed for a peak wind per design code (70 mph +) it should withstand a wind induced vibration problem (Static vs. dynamic loads)                              </a:t>
            </a:r>
          </a:p>
          <a:p>
            <a:pPr marL="0" indent="0">
              <a:buNone/>
            </a:pPr>
            <a:endParaRPr lang="en-US" sz="2400" dirty="0"/>
          </a:p>
        </p:txBody>
      </p:sp>
      <p:sp>
        <p:nvSpPr>
          <p:cNvPr id="4" name="Text Placeholder 15"/>
          <p:cNvSpPr txBox="1">
            <a:spLocks/>
          </p:cNvSpPr>
          <p:nvPr/>
        </p:nvSpPr>
        <p:spPr>
          <a:xfrm>
            <a:off x="4309383" y="1611176"/>
            <a:ext cx="2811234" cy="536938"/>
          </a:xfrm>
          <a:prstGeom prst="rect">
            <a:avLst/>
          </a:prstGeom>
          <a:solidFill>
            <a:srgbClr val="C3D940"/>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smtClean="0"/>
              <a:t>Fiction</a:t>
            </a:r>
            <a:endParaRPr lang="en-US" sz="2000" dirty="0"/>
          </a:p>
        </p:txBody>
      </p:sp>
      <p:sp>
        <p:nvSpPr>
          <p:cNvPr id="6" name="Title 1"/>
          <p:cNvSpPr>
            <a:spLocks noGrp="1"/>
          </p:cNvSpPr>
          <p:nvPr>
            <p:ph type="title"/>
          </p:nvPr>
        </p:nvSpPr>
        <p:spPr>
          <a:xfrm>
            <a:off x="457200" y="285613"/>
            <a:ext cx="10515600" cy="1325563"/>
          </a:xfrm>
        </p:spPr>
        <p:txBody>
          <a:bodyPr>
            <a:normAutofit/>
          </a:bodyPr>
          <a:lstStyle/>
          <a:p>
            <a:pPr>
              <a:defRPr/>
            </a:pPr>
            <a:r>
              <a:rPr lang="en-US" sz="4000" dirty="0"/>
              <a:t>Wind Induced Vibration Facts and Fiction</a:t>
            </a:r>
            <a:endParaRPr lang="en-US" sz="4000" spc="50" dirty="0">
              <a:ln w="11430"/>
            </a:endParaRPr>
          </a:p>
        </p:txBody>
      </p:sp>
    </p:spTree>
    <p:extLst>
      <p:ext uri="{BB962C8B-B14F-4D97-AF65-F5344CB8AC3E}">
        <p14:creationId xmlns:p14="http://schemas.microsoft.com/office/powerpoint/2010/main" val="73877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199" y="285613"/>
            <a:ext cx="11604171" cy="1325563"/>
          </a:xfrm>
        </p:spPr>
        <p:txBody>
          <a:bodyPr>
            <a:normAutofit/>
          </a:bodyPr>
          <a:lstStyle/>
          <a:p>
            <a:r>
              <a:rPr lang="en-US" sz="3600" dirty="0">
                <a:solidFill>
                  <a:srgbClr val="13485B"/>
                </a:solidFill>
              </a:rPr>
              <a:t>Signs Your Poles May Be Experiencing a </a:t>
            </a:r>
            <a:r>
              <a:rPr lang="en-US" sz="3600" dirty="0" smtClean="0">
                <a:solidFill>
                  <a:srgbClr val="13485B"/>
                </a:solidFill>
              </a:rPr>
              <a:t>Vibration</a:t>
            </a:r>
            <a:endParaRPr lang="en-US" sz="3600" dirty="0">
              <a:solidFill>
                <a:srgbClr val="13485B"/>
              </a:solidFill>
            </a:endParaRPr>
          </a:p>
        </p:txBody>
      </p:sp>
      <p:sp>
        <p:nvSpPr>
          <p:cNvPr id="3" name="Content Placeholder 2"/>
          <p:cNvSpPr>
            <a:spLocks noGrp="1"/>
          </p:cNvSpPr>
          <p:nvPr>
            <p:ph idx="1"/>
          </p:nvPr>
        </p:nvSpPr>
        <p:spPr>
          <a:xfrm>
            <a:off x="457200" y="2220686"/>
            <a:ext cx="10515600" cy="3559628"/>
          </a:xfrm>
          <a:solidFill>
            <a:schemeClr val="bg1"/>
          </a:solidFill>
        </p:spPr>
        <p:txBody>
          <a:bodyPr>
            <a:normAutofit/>
          </a:bodyPr>
          <a:lstStyle/>
          <a:p>
            <a:pPr>
              <a:buFont typeface="Arial" pitchFamily="34" charset="0"/>
              <a:buChar char="•"/>
              <a:defRPr/>
            </a:pPr>
            <a:r>
              <a:rPr lang="en-US" sz="2200" dirty="0" smtClean="0"/>
              <a:t>Rapid</a:t>
            </a:r>
            <a:r>
              <a:rPr lang="en-US" sz="2200" dirty="0"/>
              <a:t>, “Shaking”, back and forth in a direction </a:t>
            </a:r>
            <a:r>
              <a:rPr lang="en-US" sz="2200" u="sng" dirty="0"/>
              <a:t>perpendicular</a:t>
            </a:r>
            <a:r>
              <a:rPr lang="en-US" sz="2200" dirty="0"/>
              <a:t> to the wind during low to moderate steady winds </a:t>
            </a:r>
            <a:r>
              <a:rPr lang="en-US" sz="2200" dirty="0" smtClean="0"/>
              <a:t>of 10 to 40 mph </a:t>
            </a:r>
            <a:r>
              <a:rPr lang="en-US" sz="2200" dirty="0"/>
              <a:t>(Vortex Shedding)</a:t>
            </a:r>
          </a:p>
          <a:p>
            <a:pPr>
              <a:buFont typeface="Arial" pitchFamily="34" charset="0"/>
              <a:buChar char="•"/>
              <a:defRPr/>
            </a:pPr>
            <a:r>
              <a:rPr lang="en-US" sz="2200" dirty="0"/>
              <a:t>Large cyclical pole top displacements which can be coupled with a whipping type action </a:t>
            </a:r>
          </a:p>
          <a:p>
            <a:pPr>
              <a:buFont typeface="Arial" pitchFamily="34" charset="0"/>
              <a:buChar char="•"/>
              <a:defRPr/>
            </a:pPr>
            <a:r>
              <a:rPr lang="en-US" sz="2200" dirty="0"/>
              <a:t>Pole caps coming loose or falling off the pole</a:t>
            </a:r>
          </a:p>
          <a:p>
            <a:pPr>
              <a:buFont typeface="Arial" pitchFamily="34" charset="0"/>
              <a:buChar char="•"/>
              <a:defRPr/>
            </a:pPr>
            <a:r>
              <a:rPr lang="en-US" sz="2200" dirty="0"/>
              <a:t>Audible clues</a:t>
            </a:r>
          </a:p>
          <a:p>
            <a:pPr lvl="1">
              <a:buFont typeface="Arial" pitchFamily="34" charset="0"/>
              <a:buChar char="•"/>
              <a:defRPr/>
            </a:pPr>
            <a:r>
              <a:rPr lang="en-US" sz="2000" dirty="0" smtClean="0"/>
              <a:t>Excessive wire slap</a:t>
            </a:r>
          </a:p>
          <a:p>
            <a:pPr lvl="1">
              <a:buFont typeface="Arial" pitchFamily="34" charset="0"/>
              <a:buChar char="•"/>
              <a:defRPr/>
            </a:pPr>
            <a:r>
              <a:rPr lang="en-US" sz="2000" dirty="0" smtClean="0"/>
              <a:t>Engagement of dampener</a:t>
            </a:r>
          </a:p>
          <a:p>
            <a:pPr lvl="1">
              <a:buFont typeface="Arial" pitchFamily="34" charset="0"/>
              <a:buChar char="•"/>
              <a:defRPr/>
            </a:pPr>
            <a:r>
              <a:rPr lang="en-US" sz="2000" dirty="0" smtClean="0"/>
              <a:t>Rattling of components</a:t>
            </a:r>
            <a:endParaRPr lang="en-US" sz="1800" dirty="0"/>
          </a:p>
        </p:txBody>
      </p:sp>
      <p:sp>
        <p:nvSpPr>
          <p:cNvPr id="8" name="Text Placeholder 15"/>
          <p:cNvSpPr txBox="1">
            <a:spLocks/>
          </p:cNvSpPr>
          <p:nvPr/>
        </p:nvSpPr>
        <p:spPr>
          <a:xfrm>
            <a:off x="4309383" y="1498645"/>
            <a:ext cx="2811234" cy="497114"/>
          </a:xfrm>
          <a:prstGeom prst="rect">
            <a:avLst/>
          </a:prstGeom>
          <a:solidFill>
            <a:srgbClr val="13485B"/>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smtClean="0"/>
              <a:t>Pole Movement</a:t>
            </a:r>
            <a:endParaRPr lang="en-US" sz="2000" dirty="0"/>
          </a:p>
        </p:txBody>
      </p:sp>
    </p:spTree>
    <p:extLst>
      <p:ext uri="{BB962C8B-B14F-4D97-AF65-F5344CB8AC3E}">
        <p14:creationId xmlns:p14="http://schemas.microsoft.com/office/powerpoint/2010/main" val="2323711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hloi\HLOI Share\Photos\Application Images\ravenapp1.jpg"/>
          <p:cNvPicPr>
            <a:picLocks noChangeAspect="1" noChangeArrowheads="1"/>
          </p:cNvPicPr>
          <p:nvPr/>
        </p:nvPicPr>
        <p:blipFill>
          <a:blip r:embed="rId2">
            <a:duotone>
              <a:schemeClr val="accent1">
                <a:shade val="45000"/>
                <a:satMod val="135000"/>
              </a:schemeClr>
              <a:prstClr val="white"/>
            </a:duotone>
            <a:lum bright="25000"/>
          </a:blip>
          <a:stretch>
            <a:fillRect/>
          </a:stretch>
        </p:blipFill>
        <p:spPr bwMode="auto">
          <a:xfrm>
            <a:off x="3673128" y="164939"/>
            <a:ext cx="4165828" cy="5895619"/>
          </a:xfrm>
          <a:prstGeom prst="rect">
            <a:avLst/>
          </a:prstGeom>
          <a:noFill/>
          <a:ln>
            <a:noFill/>
          </a:ln>
        </p:spPr>
      </p:pic>
      <p:sp>
        <p:nvSpPr>
          <p:cNvPr id="2" name="Rectangle 1"/>
          <p:cNvSpPr/>
          <p:nvPr/>
        </p:nvSpPr>
        <p:spPr>
          <a:xfrm>
            <a:off x="1653064" y="2560554"/>
            <a:ext cx="8693834" cy="1323439"/>
          </a:xfrm>
          <a:prstGeom prst="rect">
            <a:avLst/>
          </a:prstGeom>
          <a:noFill/>
          <a:ln w="28575">
            <a:noFill/>
          </a:ln>
        </p:spPr>
        <p:txBody>
          <a:bodyPr wrap="square" lIns="91440" tIns="45720" rIns="91440" bIns="45720">
            <a:spAutoFit/>
          </a:bodyPr>
          <a:lstStyle/>
          <a:p>
            <a:pPr algn="ctr"/>
            <a:r>
              <a:rPr lang="en-US" sz="8000" b="1" dirty="0">
                <a:ln w="10541" cmpd="sng">
                  <a:solidFill>
                    <a:srgbClr val="7D7D7D">
                      <a:tint val="100000"/>
                      <a:shade val="100000"/>
                      <a:satMod val="110000"/>
                    </a:srgbClr>
                  </a:solidFill>
                  <a:prstDash val="solid"/>
                </a:ln>
                <a:solidFill>
                  <a:schemeClr val="accent4">
                    <a:lumMod val="50000"/>
                  </a:schemeClr>
                </a:solidFill>
                <a:latin typeface="Bodoni MT" pitchFamily="18" charset="0"/>
              </a:rPr>
              <a:t>What has changed?</a:t>
            </a:r>
          </a:p>
        </p:txBody>
      </p:sp>
    </p:spTree>
    <p:extLst>
      <p:ext uri="{BB962C8B-B14F-4D97-AF65-F5344CB8AC3E}">
        <p14:creationId xmlns:p14="http://schemas.microsoft.com/office/powerpoint/2010/main" val="20463072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sz="3200" dirty="0"/>
              <a:t>New Fixture Profiles (LED): A New Set of Variables</a:t>
            </a:r>
          </a:p>
        </p:txBody>
      </p:sp>
      <p:sp>
        <p:nvSpPr>
          <p:cNvPr id="2" name="Rectangle 1"/>
          <p:cNvSpPr/>
          <p:nvPr/>
        </p:nvSpPr>
        <p:spPr>
          <a:xfrm>
            <a:off x="720135" y="5225105"/>
            <a:ext cx="10475580" cy="646331"/>
          </a:xfrm>
          <a:prstGeom prst="rect">
            <a:avLst/>
          </a:prstGeom>
        </p:spPr>
        <p:txBody>
          <a:bodyPr wrap="square">
            <a:spAutoFit/>
          </a:bodyPr>
          <a:lstStyle/>
          <a:p>
            <a:pPr>
              <a:defRPr/>
            </a:pPr>
            <a:r>
              <a:rPr lang="en-US" dirty="0">
                <a:solidFill>
                  <a:schemeClr val="accent1"/>
                </a:solidFill>
              </a:rPr>
              <a:t>Field retrofits: Even though a fixture may be lighter and have less EPA than existing, swapping fixtures changes the dynamic characteristics of the structure and should be </a:t>
            </a:r>
            <a:r>
              <a:rPr lang="en-US" dirty="0" smtClean="0">
                <a:solidFill>
                  <a:schemeClr val="accent1"/>
                </a:solidFill>
              </a:rPr>
              <a:t>considered.</a:t>
            </a:r>
            <a:endParaRPr lang="en-US" dirty="0">
              <a:solidFill>
                <a:schemeClr val="accent1"/>
              </a:solidFill>
            </a:endParaRPr>
          </a:p>
        </p:txBody>
      </p:sp>
      <p:sp>
        <p:nvSpPr>
          <p:cNvPr id="5" name="Text Placeholder 15"/>
          <p:cNvSpPr txBox="1">
            <a:spLocks/>
          </p:cNvSpPr>
          <p:nvPr/>
        </p:nvSpPr>
        <p:spPr>
          <a:xfrm>
            <a:off x="7087842" y="1738170"/>
            <a:ext cx="2811234" cy="536938"/>
          </a:xfrm>
          <a:prstGeom prst="rect">
            <a:avLst/>
          </a:prstGeom>
          <a:solidFill>
            <a:srgbClr val="C3D940"/>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smtClean="0"/>
              <a:t>Consequences</a:t>
            </a:r>
            <a:endParaRPr lang="en-US" sz="2000" dirty="0"/>
          </a:p>
        </p:txBody>
      </p:sp>
      <p:sp>
        <p:nvSpPr>
          <p:cNvPr id="6" name="Text Placeholder 15"/>
          <p:cNvSpPr txBox="1">
            <a:spLocks/>
          </p:cNvSpPr>
          <p:nvPr/>
        </p:nvSpPr>
        <p:spPr>
          <a:xfrm>
            <a:off x="969493" y="1719657"/>
            <a:ext cx="2811234" cy="497114"/>
          </a:xfrm>
          <a:prstGeom prst="rect">
            <a:avLst/>
          </a:prstGeom>
          <a:solidFill>
            <a:srgbClr val="13485B"/>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smtClean="0"/>
              <a:t>New Variables</a:t>
            </a:r>
            <a:endParaRPr lang="en-US" sz="2000" dirty="0"/>
          </a:p>
        </p:txBody>
      </p:sp>
      <p:sp>
        <p:nvSpPr>
          <p:cNvPr id="3" name="Rectangle 2"/>
          <p:cNvSpPr/>
          <p:nvPr/>
        </p:nvSpPr>
        <p:spPr>
          <a:xfrm>
            <a:off x="1200605" y="2325252"/>
            <a:ext cx="2794355" cy="646331"/>
          </a:xfrm>
          <a:prstGeom prst="rect">
            <a:avLst/>
          </a:prstGeom>
        </p:spPr>
        <p:txBody>
          <a:bodyPr wrap="none">
            <a:spAutoFit/>
          </a:bodyPr>
          <a:lstStyle/>
          <a:p>
            <a:pPr marL="112713" lvl="1" indent="-285750">
              <a:buFont typeface="Arial" pitchFamily="34" charset="0"/>
              <a:buChar char="•"/>
              <a:defRPr/>
            </a:pPr>
            <a:r>
              <a:rPr lang="en-US" dirty="0"/>
              <a:t>Lower </a:t>
            </a:r>
            <a:r>
              <a:rPr lang="en-US" dirty="0" smtClean="0"/>
              <a:t>EPA’s</a:t>
            </a:r>
          </a:p>
          <a:p>
            <a:pPr marL="112713" lvl="1" indent="-285750">
              <a:buFont typeface="Arial" pitchFamily="34" charset="0"/>
              <a:buChar char="•"/>
              <a:defRPr/>
            </a:pPr>
            <a:r>
              <a:rPr lang="en-US" dirty="0" smtClean="0"/>
              <a:t>Lower fixture weight</a:t>
            </a:r>
            <a:endParaRPr lang="en-US" dirty="0"/>
          </a:p>
        </p:txBody>
      </p:sp>
      <p:sp>
        <p:nvSpPr>
          <p:cNvPr id="4" name="Rectangle 3"/>
          <p:cNvSpPr/>
          <p:nvPr/>
        </p:nvSpPr>
        <p:spPr>
          <a:xfrm>
            <a:off x="5445459" y="2402478"/>
            <a:ext cx="6096000" cy="2031325"/>
          </a:xfrm>
          <a:prstGeom prst="rect">
            <a:avLst/>
          </a:prstGeom>
        </p:spPr>
        <p:txBody>
          <a:bodyPr>
            <a:spAutoFit/>
          </a:bodyPr>
          <a:lstStyle/>
          <a:p>
            <a:pPr marL="112713" lvl="1" indent="-285750">
              <a:buFont typeface="Arial" pitchFamily="34" charset="0"/>
              <a:buChar char="•"/>
              <a:defRPr/>
            </a:pPr>
            <a:r>
              <a:rPr lang="en-US" dirty="0"/>
              <a:t>Common pole selection </a:t>
            </a:r>
            <a:r>
              <a:rPr lang="en-US" dirty="0" smtClean="0"/>
              <a:t>considers </a:t>
            </a:r>
            <a:r>
              <a:rPr lang="en-US" dirty="0"/>
              <a:t>only static load conditions: Lower fixture EPA’s and lower fixture weights = smaller poles and smaller wall </a:t>
            </a:r>
            <a:r>
              <a:rPr lang="en-US" dirty="0" smtClean="0"/>
              <a:t>thicknesses</a:t>
            </a:r>
          </a:p>
          <a:p>
            <a:pPr marL="112713" lvl="1" indent="-285750">
              <a:buFont typeface="Arial" pitchFamily="34" charset="0"/>
              <a:buChar char="•"/>
              <a:defRPr/>
            </a:pPr>
            <a:endParaRPr lang="en-US" dirty="0"/>
          </a:p>
          <a:p>
            <a:pPr marL="112713" lvl="1" indent="-285750">
              <a:buFont typeface="Arial" pitchFamily="34" charset="0"/>
              <a:buChar char="•"/>
              <a:defRPr/>
            </a:pPr>
            <a:r>
              <a:rPr lang="en-US" dirty="0"/>
              <a:t>Lighter pole top loads increase the potential for vibration related issues, if not properly considered.  This can be aggravated by taller more slender poles</a:t>
            </a:r>
          </a:p>
        </p:txBody>
      </p:sp>
      <p:sp>
        <p:nvSpPr>
          <p:cNvPr id="8" name="Chevron 7"/>
          <p:cNvSpPr/>
          <p:nvPr/>
        </p:nvSpPr>
        <p:spPr>
          <a:xfrm>
            <a:off x="391084" y="5254388"/>
            <a:ext cx="293882" cy="293882"/>
          </a:xfrm>
          <a:prstGeom prst="chevron">
            <a:avLst/>
          </a:prstGeom>
          <a:solidFill>
            <a:srgbClr val="C3D940"/>
          </a:solidFill>
          <a:ln>
            <a:solidFill>
              <a:srgbClr val="C3D9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363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Pole Selection Process – Area Lighting</a:t>
            </a:r>
            <a:endParaRPr lang="en-US" dirty="0"/>
          </a:p>
        </p:txBody>
      </p:sp>
      <p:pic>
        <p:nvPicPr>
          <p:cNvPr id="4" name="Content Placeholder 3" descr="Pole EPA Chart.PNG"/>
          <p:cNvPicPr>
            <a:picLocks noGrp="1" noChangeAspect="1"/>
          </p:cNvPicPr>
          <p:nvPr>
            <p:ph idx="1"/>
          </p:nvPr>
        </p:nvPicPr>
        <p:blipFill>
          <a:blip r:embed="rId2"/>
          <a:stretch>
            <a:fillRect/>
          </a:stretch>
        </p:blipFill>
        <p:spPr>
          <a:xfrm>
            <a:off x="1657351" y="1685604"/>
            <a:ext cx="6325483" cy="4077269"/>
          </a:xfrm>
        </p:spPr>
      </p:pic>
      <p:sp>
        <p:nvSpPr>
          <p:cNvPr id="5" name="TextBox 4"/>
          <p:cNvSpPr txBox="1"/>
          <p:nvPr/>
        </p:nvSpPr>
        <p:spPr>
          <a:xfrm>
            <a:off x="8164423" y="2769867"/>
            <a:ext cx="3584553" cy="1077218"/>
          </a:xfrm>
          <a:prstGeom prst="rect">
            <a:avLst/>
          </a:prstGeom>
          <a:solidFill>
            <a:schemeClr val="accent2"/>
          </a:solidFill>
        </p:spPr>
        <p:txBody>
          <a:bodyPr wrap="square" rtlCol="0">
            <a:spAutoFit/>
          </a:bodyPr>
          <a:lstStyle/>
          <a:p>
            <a:r>
              <a:rPr lang="en-US" sz="2000" b="1" dirty="0">
                <a:solidFill>
                  <a:schemeClr val="bg1"/>
                </a:solidFill>
              </a:rPr>
              <a:t>25 Ft Mtg Height  - 90 MPH – 5 IN Square – 11 Ga Steel:  </a:t>
            </a:r>
            <a:r>
              <a:rPr lang="en-US" sz="2400" b="1" dirty="0">
                <a:solidFill>
                  <a:schemeClr val="bg1"/>
                </a:solidFill>
              </a:rPr>
              <a:t>6.3 </a:t>
            </a:r>
            <a:r>
              <a:rPr lang="en-US" sz="2000" b="1" dirty="0">
                <a:solidFill>
                  <a:schemeClr val="bg1"/>
                </a:solidFill>
              </a:rPr>
              <a:t>EPA</a:t>
            </a:r>
          </a:p>
        </p:txBody>
      </p:sp>
      <p:sp>
        <p:nvSpPr>
          <p:cNvPr id="3" name="Rectangle 2"/>
          <p:cNvSpPr/>
          <p:nvPr/>
        </p:nvSpPr>
        <p:spPr>
          <a:xfrm>
            <a:off x="3406391" y="4300695"/>
            <a:ext cx="1105319" cy="221063"/>
          </a:xfrm>
          <a:prstGeom prst="rect">
            <a:avLst/>
          </a:prstGeom>
          <a:noFill/>
          <a:ln w="25400">
            <a:solidFill>
              <a:srgbClr val="E668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944545" y="4521758"/>
            <a:ext cx="2280257" cy="974690"/>
          </a:xfrm>
          <a:prstGeom prst="straightConnector1">
            <a:avLst/>
          </a:prstGeom>
          <a:ln w="47625">
            <a:solidFill>
              <a:srgbClr val="E6681A"/>
            </a:solidFill>
            <a:headEnd w="sm" len="sm"/>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9207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HID Fixture EPA </a:t>
            </a:r>
            <a:endParaRPr lang="en-US" dirty="0"/>
          </a:p>
        </p:txBody>
      </p:sp>
      <p:pic>
        <p:nvPicPr>
          <p:cNvPr id="12" name="Content Placeholder 11" descr="spa_msv_large.jpg"/>
          <p:cNvPicPr>
            <a:picLocks noGrp="1" noChangeAspect="1"/>
          </p:cNvPicPr>
          <p:nvPr>
            <p:ph idx="1"/>
          </p:nvPr>
        </p:nvPicPr>
        <p:blipFill>
          <a:blip r:embed="rId2"/>
          <a:stretch>
            <a:fillRect/>
          </a:stretch>
        </p:blipFill>
        <p:spPr>
          <a:xfrm>
            <a:off x="3324908" y="1300932"/>
            <a:ext cx="4351338" cy="4351338"/>
          </a:xfrm>
        </p:spPr>
      </p:pic>
      <p:sp>
        <p:nvSpPr>
          <p:cNvPr id="13" name="TextBox 12"/>
          <p:cNvSpPr txBox="1"/>
          <p:nvPr/>
        </p:nvSpPr>
        <p:spPr>
          <a:xfrm>
            <a:off x="838200" y="5060023"/>
            <a:ext cx="4165879" cy="830997"/>
          </a:xfrm>
          <a:prstGeom prst="rect">
            <a:avLst/>
          </a:prstGeom>
          <a:noFill/>
        </p:spPr>
        <p:txBody>
          <a:bodyPr wrap="square" rtlCol="0">
            <a:spAutoFit/>
          </a:bodyPr>
          <a:lstStyle/>
          <a:p>
            <a:r>
              <a:rPr lang="en-US" sz="2400" dirty="0"/>
              <a:t>21 IN Square X 15 IN Deep</a:t>
            </a:r>
          </a:p>
          <a:p>
            <a:r>
              <a:rPr lang="en-US" sz="2400" dirty="0">
                <a:solidFill>
                  <a:srgbClr val="E6681A"/>
                </a:solidFill>
              </a:rPr>
              <a:t>EPA = 2.8 sq ft    Wt = 68 lbs</a:t>
            </a:r>
          </a:p>
        </p:txBody>
      </p:sp>
      <p:sp>
        <p:nvSpPr>
          <p:cNvPr id="14" name="Rectangle 13"/>
          <p:cNvSpPr/>
          <p:nvPr/>
        </p:nvSpPr>
        <p:spPr>
          <a:xfrm>
            <a:off x="5862084" y="1195677"/>
            <a:ext cx="6050387" cy="830997"/>
          </a:xfrm>
          <a:prstGeom prst="rect">
            <a:avLst/>
          </a:prstGeom>
        </p:spPr>
        <p:txBody>
          <a:bodyPr wrap="square">
            <a:spAutoFit/>
          </a:bodyPr>
          <a:lstStyle/>
          <a:p>
            <a:r>
              <a:rPr lang="en-US" sz="2400" dirty="0"/>
              <a:t>The EPA of a fixture is equal to the area visible by the wind at a particular angle</a:t>
            </a:r>
          </a:p>
        </p:txBody>
      </p:sp>
    </p:spTree>
    <p:extLst>
      <p:ext uri="{BB962C8B-B14F-4D97-AF65-F5344CB8AC3E}">
        <p14:creationId xmlns:p14="http://schemas.microsoft.com/office/powerpoint/2010/main" val="1273075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eaconproducts.com/content/products/images/product/beac_viper_4.jpg"/>
          <p:cNvPicPr>
            <a:picLocks noChangeAspect="1" noChangeArrowheads="1"/>
          </p:cNvPicPr>
          <p:nvPr/>
        </p:nvPicPr>
        <p:blipFill>
          <a:blip r:embed="rId2"/>
          <a:srcRect/>
          <a:stretch>
            <a:fillRect/>
          </a:stretch>
        </p:blipFill>
        <p:spPr bwMode="auto">
          <a:xfrm>
            <a:off x="7459331" y="888102"/>
            <a:ext cx="3175385" cy="2693990"/>
          </a:xfrm>
          <a:prstGeom prst="rect">
            <a:avLst/>
          </a:prstGeom>
          <a:blipFill>
            <a:blip r:embed="rId3"/>
            <a:tile tx="0" ty="0" sx="100000" sy="100000" flip="none" algn="tl"/>
          </a:blipFill>
        </p:spPr>
      </p:pic>
      <p:pic>
        <p:nvPicPr>
          <p:cNvPr id="6" name="Picture 5" descr="LED Fixture Size.PNG"/>
          <p:cNvPicPr>
            <a:picLocks noChangeAspect="1"/>
          </p:cNvPicPr>
          <p:nvPr/>
        </p:nvPicPr>
        <p:blipFill>
          <a:blip r:embed="rId4">
            <a:clrChange>
              <a:clrFrom>
                <a:srgbClr val="FFFFFF"/>
              </a:clrFrom>
              <a:clrTo>
                <a:srgbClr val="FFFFFF">
                  <a:alpha val="0"/>
                </a:srgbClr>
              </a:clrTo>
            </a:clrChange>
          </a:blip>
          <a:stretch>
            <a:fillRect/>
          </a:stretch>
        </p:blipFill>
        <p:spPr>
          <a:xfrm>
            <a:off x="701809" y="1463610"/>
            <a:ext cx="7725091" cy="4236965"/>
          </a:xfrm>
          <a:prstGeom prst="rect">
            <a:avLst/>
          </a:prstGeom>
        </p:spPr>
      </p:pic>
      <p:sp>
        <p:nvSpPr>
          <p:cNvPr id="2" name="Title 1"/>
          <p:cNvSpPr>
            <a:spLocks noGrp="1"/>
          </p:cNvSpPr>
          <p:nvPr>
            <p:ph type="title"/>
          </p:nvPr>
        </p:nvSpPr>
        <p:spPr/>
        <p:txBody>
          <a:bodyPr/>
          <a:lstStyle/>
          <a:p>
            <a:r>
              <a:rPr lang="en-US" dirty="0" smtClean="0"/>
              <a:t>Replace HID with LED on Same Pole</a:t>
            </a:r>
            <a:endParaRPr lang="en-US" dirty="0"/>
          </a:p>
        </p:txBody>
      </p:sp>
      <p:sp>
        <p:nvSpPr>
          <p:cNvPr id="5" name="TextBox 4"/>
          <p:cNvSpPr txBox="1"/>
          <p:nvPr/>
        </p:nvSpPr>
        <p:spPr>
          <a:xfrm>
            <a:off x="5863950" y="5039072"/>
            <a:ext cx="5749457" cy="523220"/>
          </a:xfrm>
          <a:prstGeom prst="rect">
            <a:avLst/>
          </a:prstGeom>
          <a:noFill/>
        </p:spPr>
        <p:txBody>
          <a:bodyPr wrap="square" rtlCol="0">
            <a:spAutoFit/>
          </a:bodyPr>
          <a:lstStyle/>
          <a:p>
            <a:r>
              <a:rPr lang="en-US" sz="2800" dirty="0">
                <a:solidFill>
                  <a:srgbClr val="E6681A"/>
                </a:solidFill>
              </a:rPr>
              <a:t>EPA = 1.0 sq ft    Wt = 25 lbs</a:t>
            </a:r>
          </a:p>
        </p:txBody>
      </p:sp>
    </p:spTree>
    <p:extLst>
      <p:ext uri="{BB962C8B-B14F-4D97-AF65-F5344CB8AC3E}">
        <p14:creationId xmlns:p14="http://schemas.microsoft.com/office/powerpoint/2010/main" val="3315525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LED in Traditional  Housing or new Sleeker Design</a:t>
            </a:r>
            <a:endParaRPr lang="en-US" sz="3200" dirty="0"/>
          </a:p>
        </p:txBody>
      </p:sp>
      <p:sp>
        <p:nvSpPr>
          <p:cNvPr id="5" name="TextBox 4"/>
          <p:cNvSpPr txBox="1"/>
          <p:nvPr/>
        </p:nvSpPr>
        <p:spPr>
          <a:xfrm>
            <a:off x="457200" y="5673374"/>
            <a:ext cx="3621439" cy="400110"/>
          </a:xfrm>
          <a:prstGeom prst="rect">
            <a:avLst/>
          </a:prstGeom>
          <a:noFill/>
        </p:spPr>
        <p:txBody>
          <a:bodyPr wrap="square" rtlCol="0">
            <a:spAutoFit/>
          </a:bodyPr>
          <a:lstStyle/>
          <a:p>
            <a:r>
              <a:rPr lang="en-US" sz="2000" dirty="0"/>
              <a:t>EPA = 1.8 sq ft    Wt = 45 lbs</a:t>
            </a:r>
          </a:p>
        </p:txBody>
      </p:sp>
      <p:pic>
        <p:nvPicPr>
          <p:cNvPr id="9" name="Picture 8" descr="kl_et_img12.jpg"/>
          <p:cNvPicPr>
            <a:picLocks noChangeAspect="1"/>
          </p:cNvPicPr>
          <p:nvPr/>
        </p:nvPicPr>
        <p:blipFill>
          <a:blip r:embed="rId2"/>
          <a:stretch>
            <a:fillRect/>
          </a:stretch>
        </p:blipFill>
        <p:spPr>
          <a:xfrm>
            <a:off x="457200" y="1392864"/>
            <a:ext cx="3471575" cy="4341464"/>
          </a:xfrm>
          <a:prstGeom prst="rect">
            <a:avLst/>
          </a:prstGeom>
        </p:spPr>
      </p:pic>
      <p:sp>
        <p:nvSpPr>
          <p:cNvPr id="10" name="TextBox 9"/>
          <p:cNvSpPr txBox="1"/>
          <p:nvPr/>
        </p:nvSpPr>
        <p:spPr>
          <a:xfrm>
            <a:off x="4252900" y="5673374"/>
            <a:ext cx="3621439" cy="400110"/>
          </a:xfrm>
          <a:prstGeom prst="rect">
            <a:avLst/>
          </a:prstGeom>
          <a:noFill/>
        </p:spPr>
        <p:txBody>
          <a:bodyPr wrap="square" rtlCol="0">
            <a:spAutoFit/>
          </a:bodyPr>
          <a:lstStyle/>
          <a:p>
            <a:r>
              <a:rPr lang="en-US" sz="2000" dirty="0"/>
              <a:t>EPA = .72 sq ft    Wt = 34 lbs</a:t>
            </a:r>
          </a:p>
        </p:txBody>
      </p:sp>
      <p:pic>
        <p:nvPicPr>
          <p:cNvPr id="11" name="Picture 10" descr="kl_alt_img01.jpg"/>
          <p:cNvPicPr>
            <a:picLocks noChangeAspect="1"/>
          </p:cNvPicPr>
          <p:nvPr/>
        </p:nvPicPr>
        <p:blipFill>
          <a:blip r:embed="rId3"/>
          <a:stretch>
            <a:fillRect/>
          </a:stretch>
        </p:blipFill>
        <p:spPr>
          <a:xfrm>
            <a:off x="4263533" y="1392863"/>
            <a:ext cx="3462581" cy="4341463"/>
          </a:xfrm>
          <a:prstGeom prst="rect">
            <a:avLst/>
          </a:prstGeom>
        </p:spPr>
      </p:pic>
      <p:sp>
        <p:nvSpPr>
          <p:cNvPr id="7" name="Content Placeholder 2"/>
          <p:cNvSpPr>
            <a:spLocks noGrp="1"/>
          </p:cNvSpPr>
          <p:nvPr>
            <p:ph idx="1"/>
          </p:nvPr>
        </p:nvSpPr>
        <p:spPr>
          <a:xfrm>
            <a:off x="7911007" y="1392863"/>
            <a:ext cx="4126917" cy="4351338"/>
          </a:xfrm>
        </p:spPr>
        <p:txBody>
          <a:bodyPr>
            <a:normAutofit/>
          </a:bodyPr>
          <a:lstStyle/>
          <a:p>
            <a:pPr marL="0" indent="0">
              <a:buNone/>
            </a:pPr>
            <a:r>
              <a:rPr lang="en-US" sz="2400" dirty="0" smtClean="0"/>
              <a:t>The poles are designed to have weight on the top of the pole to reduce vibration. If a fixture retrofit significantly reduces the loaded weight, steel plates can be installed to compensate for the lost weight.</a:t>
            </a:r>
            <a:endParaRPr lang="en-US" sz="2400" dirty="0"/>
          </a:p>
        </p:txBody>
      </p:sp>
    </p:spTree>
    <p:extLst>
      <p:ext uri="{BB962C8B-B14F-4D97-AF65-F5344CB8AC3E}">
        <p14:creationId xmlns:p14="http://schemas.microsoft.com/office/powerpoint/2010/main" val="2309072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to Remember</a:t>
            </a:r>
            <a:endParaRPr lang="en-US" dirty="0"/>
          </a:p>
        </p:txBody>
      </p:sp>
      <p:sp>
        <p:nvSpPr>
          <p:cNvPr id="3" name="Content Placeholder 2"/>
          <p:cNvSpPr>
            <a:spLocks noGrp="1"/>
          </p:cNvSpPr>
          <p:nvPr>
            <p:ph idx="1"/>
          </p:nvPr>
        </p:nvSpPr>
        <p:spPr>
          <a:xfrm>
            <a:off x="838200" y="1698034"/>
            <a:ext cx="11099242" cy="4351338"/>
          </a:xfrm>
        </p:spPr>
        <p:txBody>
          <a:bodyPr>
            <a:normAutofit/>
          </a:bodyPr>
          <a:lstStyle/>
          <a:p>
            <a:r>
              <a:rPr lang="en-US" sz="2300" dirty="0" smtClean="0"/>
              <a:t>Be aware of wind load requirements for job location as well as wind behavior (constant vs gusts)</a:t>
            </a:r>
          </a:p>
          <a:p>
            <a:r>
              <a:rPr lang="en-US" sz="2300" dirty="0" smtClean="0"/>
              <a:t>Inspect all poles for cracks and rust before deciding to retrofit with new fixtures</a:t>
            </a:r>
          </a:p>
          <a:p>
            <a:r>
              <a:rPr lang="en-US" sz="2300" dirty="0" smtClean="0"/>
              <a:t>Clear snow and salt away from pole bases in winter</a:t>
            </a:r>
            <a:endParaRPr lang="en-US" sz="2300" dirty="0"/>
          </a:p>
          <a:p>
            <a:r>
              <a:rPr lang="en-US" sz="2300" dirty="0" smtClean="0"/>
              <a:t>If EPA load for new LED fixture is &lt; 1.0 and fixture mounting height is &gt; 20 ft, add a vibration dampener</a:t>
            </a:r>
          </a:p>
          <a:p>
            <a:r>
              <a:rPr lang="en-US" sz="2300" dirty="0" smtClean="0"/>
              <a:t>Inspect poles regularly for signs of stress</a:t>
            </a:r>
          </a:p>
          <a:p>
            <a:r>
              <a:rPr lang="en-US" sz="2300" dirty="0" smtClean="0"/>
              <a:t>When in doubt, install new poles and or vibration dampeners. </a:t>
            </a:r>
            <a:endParaRPr lang="en-US" sz="2300" dirty="0"/>
          </a:p>
        </p:txBody>
      </p:sp>
    </p:spTree>
    <p:extLst>
      <p:ext uri="{BB962C8B-B14F-4D97-AF65-F5344CB8AC3E}">
        <p14:creationId xmlns:p14="http://schemas.microsoft.com/office/powerpoint/2010/main" val="40865358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chemeClr val="accent2"/>
                </a:solidFill>
              </a:rPr>
              <a:t>THANK YOU!</a:t>
            </a:r>
            <a:endParaRPr lang="en-US" dirty="0">
              <a:solidFill>
                <a:schemeClr val="accent2"/>
              </a:solidFill>
            </a:endParaRPr>
          </a:p>
        </p:txBody>
      </p:sp>
      <p:sp>
        <p:nvSpPr>
          <p:cNvPr id="5" name="Subtitle 4"/>
          <p:cNvSpPr>
            <a:spLocks noGrp="1"/>
          </p:cNvSpPr>
          <p:nvPr>
            <p:ph type="subTitle" idx="1"/>
          </p:nvPr>
        </p:nvSpPr>
        <p:spPr/>
        <p:txBody>
          <a:bodyPr/>
          <a:lstStyle/>
          <a:p>
            <a:r>
              <a:rPr lang="en-US" dirty="0" smtClean="0"/>
              <a:t>www.valmontstructures.com</a:t>
            </a:r>
            <a:endParaRPr lang="en-US" dirty="0"/>
          </a:p>
        </p:txBody>
      </p:sp>
    </p:spTree>
    <p:extLst>
      <p:ext uri="{BB962C8B-B14F-4D97-AF65-F5344CB8AC3E}">
        <p14:creationId xmlns:p14="http://schemas.microsoft.com/office/powerpoint/2010/main" val="1404869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b Vid 02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6659" y="372044"/>
            <a:ext cx="7794170" cy="5845635"/>
          </a:xfrm>
          <a:prstGeom prst="rect">
            <a:avLst/>
          </a:prstGeom>
        </p:spPr>
      </p:pic>
      <p:sp>
        <p:nvSpPr>
          <p:cNvPr id="6" name="Content Placeholder 2"/>
          <p:cNvSpPr>
            <a:spLocks noGrp="1"/>
          </p:cNvSpPr>
          <p:nvPr>
            <p:ph idx="1"/>
          </p:nvPr>
        </p:nvSpPr>
        <p:spPr>
          <a:xfrm>
            <a:off x="2650835" y="6308518"/>
            <a:ext cx="6253678" cy="462395"/>
          </a:xfrm>
        </p:spPr>
        <p:txBody>
          <a:bodyPr>
            <a:normAutofit/>
          </a:bodyPr>
          <a:lstStyle/>
          <a:p>
            <a:pPr marL="0" indent="0" algn="ctr">
              <a:buNone/>
            </a:pPr>
            <a:r>
              <a:rPr lang="en-US" sz="2400" dirty="0" smtClean="0">
                <a:solidFill>
                  <a:schemeClr val="bg1"/>
                </a:solidFill>
              </a:rPr>
              <a:t>Vortex Shedding</a:t>
            </a:r>
          </a:p>
          <a:p>
            <a:pPr marL="0" indent="0" algn="ctr">
              <a:buNone/>
            </a:pPr>
            <a:endParaRPr lang="en-US" sz="2400" dirty="0">
              <a:solidFill>
                <a:schemeClr val="bg1"/>
              </a:solidFill>
            </a:endParaRPr>
          </a:p>
        </p:txBody>
      </p:sp>
    </p:spTree>
    <p:extLst>
      <p:ext uri="{BB962C8B-B14F-4D97-AF65-F5344CB8AC3E}">
        <p14:creationId xmlns:p14="http://schemas.microsoft.com/office/powerpoint/2010/main" val="158143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8"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015-Rotat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7029" y="382735"/>
            <a:ext cx="7467600" cy="5600706"/>
          </a:xfrm>
          <a:prstGeom prst="rect">
            <a:avLst/>
          </a:prstGeom>
        </p:spPr>
      </p:pic>
      <p:sp>
        <p:nvSpPr>
          <p:cNvPr id="7" name="Content Placeholder 2"/>
          <p:cNvSpPr>
            <a:spLocks noGrp="1"/>
          </p:cNvSpPr>
          <p:nvPr>
            <p:ph idx="1"/>
          </p:nvPr>
        </p:nvSpPr>
        <p:spPr>
          <a:xfrm>
            <a:off x="2650835" y="6308518"/>
            <a:ext cx="6253678" cy="462395"/>
          </a:xfrm>
        </p:spPr>
        <p:txBody>
          <a:bodyPr>
            <a:normAutofit/>
          </a:bodyPr>
          <a:lstStyle/>
          <a:p>
            <a:pPr marL="0" indent="0" algn="ctr">
              <a:buNone/>
            </a:pPr>
            <a:r>
              <a:rPr lang="en-US" sz="2400" dirty="0" smtClean="0">
                <a:solidFill>
                  <a:schemeClr val="bg1"/>
                </a:solidFill>
              </a:rPr>
              <a:t>Whipping</a:t>
            </a:r>
          </a:p>
          <a:p>
            <a:pPr marL="0" indent="0" algn="ctr">
              <a:buNone/>
            </a:pPr>
            <a:endParaRPr lang="en-US" sz="2400" dirty="0">
              <a:solidFill>
                <a:schemeClr val="bg1"/>
              </a:solidFill>
            </a:endParaRPr>
          </a:p>
        </p:txBody>
      </p:sp>
    </p:spTree>
    <p:extLst>
      <p:ext uri="{BB962C8B-B14F-4D97-AF65-F5344CB8AC3E}">
        <p14:creationId xmlns:p14="http://schemas.microsoft.com/office/powerpoint/2010/main" val="220627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16667">
                <p:cTn id="8"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199" y="285613"/>
            <a:ext cx="116041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3600" smtClean="0">
                <a:solidFill>
                  <a:srgbClr val="13485B"/>
                </a:solidFill>
              </a:rPr>
              <a:t>Signs Your Poles May Be Experiencing a Vibration</a:t>
            </a:r>
            <a:endParaRPr lang="en-US" sz="3600" dirty="0">
              <a:solidFill>
                <a:srgbClr val="13485B"/>
              </a:solidFill>
            </a:endParaRPr>
          </a:p>
        </p:txBody>
      </p:sp>
      <p:sp>
        <p:nvSpPr>
          <p:cNvPr id="7171" name="Content Placeholder 2"/>
          <p:cNvSpPr>
            <a:spLocks noGrp="1"/>
          </p:cNvSpPr>
          <p:nvPr>
            <p:ph idx="1"/>
          </p:nvPr>
        </p:nvSpPr>
        <p:spPr>
          <a:xfrm>
            <a:off x="402770" y="2231572"/>
            <a:ext cx="7097486" cy="3513228"/>
          </a:xfrm>
        </p:spPr>
        <p:txBody>
          <a:bodyPr>
            <a:normAutofit/>
          </a:bodyPr>
          <a:lstStyle/>
          <a:p>
            <a:pPr marL="225425" lvl="1" indent="-342900">
              <a:buFont typeface="Arial" charset="0"/>
              <a:buChar char="•"/>
              <a:defRPr/>
            </a:pPr>
            <a:r>
              <a:rPr lang="en-US" dirty="0" smtClean="0"/>
              <a:t>Premature lamp failure (older style fixture) </a:t>
            </a:r>
          </a:p>
          <a:p>
            <a:pPr marL="225425" lvl="1" indent="-342900">
              <a:buFont typeface="Arial" charset="0"/>
              <a:buChar char="•"/>
              <a:defRPr/>
            </a:pPr>
            <a:r>
              <a:rPr lang="en-US" dirty="0" smtClean="0"/>
              <a:t>Broken glass, access doors keep opening, other damage</a:t>
            </a:r>
          </a:p>
          <a:p>
            <a:pPr marL="225425" lvl="1" indent="-342900">
              <a:buFont typeface="Arial" charset="0"/>
              <a:buChar char="•"/>
              <a:defRPr/>
            </a:pPr>
            <a:r>
              <a:rPr lang="en-US" dirty="0" smtClean="0"/>
              <a:t>Loose attachment to pole or physical damage at mounting location</a:t>
            </a:r>
          </a:p>
          <a:p>
            <a:pPr marL="0" lvl="1" indent="0">
              <a:buNone/>
              <a:defRPr/>
            </a:pPr>
            <a:endParaRPr lang="en-US" sz="2800" dirty="0" smtClean="0"/>
          </a:p>
          <a:p>
            <a:pPr marL="682625" lvl="2" indent="-342900">
              <a:buFont typeface="Arial" charset="0"/>
              <a:buChar char="•"/>
              <a:defRPr/>
            </a:pPr>
            <a:endParaRPr lang="en-US" sz="2400" dirty="0" smtClean="0"/>
          </a:p>
          <a:p>
            <a:pPr>
              <a:defRPr/>
            </a:pPr>
            <a:endParaRPr lang="en-US" sz="3200" dirty="0" smtClean="0"/>
          </a:p>
        </p:txBody>
      </p:sp>
      <p:pic>
        <p:nvPicPr>
          <p:cNvPr id="3" name="Picture 2"/>
          <p:cNvPicPr>
            <a:picLocks noChangeAspect="1"/>
          </p:cNvPicPr>
          <p:nvPr/>
        </p:nvPicPr>
        <p:blipFill>
          <a:blip r:embed="rId2"/>
          <a:stretch>
            <a:fillRect/>
          </a:stretch>
        </p:blipFill>
        <p:spPr>
          <a:xfrm>
            <a:off x="8183290" y="1546258"/>
            <a:ext cx="2944171" cy="4416256"/>
          </a:xfrm>
          <a:prstGeom prst="rect">
            <a:avLst/>
          </a:prstGeom>
        </p:spPr>
      </p:pic>
      <p:sp>
        <p:nvSpPr>
          <p:cNvPr id="7" name="Text Placeholder 15"/>
          <p:cNvSpPr txBox="1">
            <a:spLocks/>
          </p:cNvSpPr>
          <p:nvPr/>
        </p:nvSpPr>
        <p:spPr>
          <a:xfrm>
            <a:off x="2545896" y="1546258"/>
            <a:ext cx="2811234" cy="536938"/>
          </a:xfrm>
          <a:prstGeom prst="rect">
            <a:avLst/>
          </a:prstGeom>
          <a:solidFill>
            <a:srgbClr val="C3D940"/>
          </a:solidFill>
        </p:spPr>
        <p:txBody>
          <a:bodyPr rtlCol="0" anchor="ctr">
            <a:noAutofit/>
          </a:bodyPr>
          <a:lstStyle>
            <a:lvl1pPr marL="0" indent="0" algn="ctr" defTabSz="914400" rtl="0" eaLnBrk="1" latinLnBrk="0" hangingPunct="1">
              <a:lnSpc>
                <a:spcPct val="90000"/>
              </a:lnSpc>
              <a:spcBef>
                <a:spcPts val="1000"/>
              </a:spcBef>
              <a:buFontTx/>
              <a:buNone/>
              <a:defRPr sz="2400" b="1" kern="1200">
                <a:solidFill>
                  <a:srgbClr val="FFFFFF"/>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smtClean="0"/>
              <a:t>Fixtures</a:t>
            </a:r>
            <a:endParaRPr lang="en-US" sz="2000" dirty="0"/>
          </a:p>
        </p:txBody>
      </p:sp>
    </p:spTree>
    <p:extLst>
      <p:ext uri="{BB962C8B-B14F-4D97-AF65-F5344CB8AC3E}">
        <p14:creationId xmlns:p14="http://schemas.microsoft.com/office/powerpoint/2010/main" val="2836776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down)">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wipe(down)">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wipe(down)">
                                      <p:cBhvr>
                                        <p:cTn id="17"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Pole Top Vibration Damage</a:t>
            </a:r>
            <a:endParaRPr lang="en-US" dirty="0"/>
          </a:p>
        </p:txBody>
      </p:sp>
      <p:pic>
        <p:nvPicPr>
          <p:cNvPr id="4099" name="Picture 3" descr="I:\ENGINEERING\MPS1\FIELD FAILURES\Fort Riley, KS\Fort Riley 03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195108" y="1611176"/>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508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613"/>
            <a:ext cx="11734800" cy="1325563"/>
          </a:xfrm>
        </p:spPr>
        <p:txBody>
          <a:bodyPr>
            <a:normAutofit/>
          </a:bodyPr>
          <a:lstStyle/>
          <a:p>
            <a:r>
              <a:rPr lang="en-US" sz="3200" dirty="0" smtClean="0"/>
              <a:t>Fatigue Cracks At Toe Of Weld In Heat Affected Zone</a:t>
            </a:r>
            <a:endParaRPr lang="en-US" sz="3200"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000895" y="1329737"/>
            <a:ext cx="3560763" cy="4746625"/>
          </a:xfrm>
          <a:prstGeom prst="rect">
            <a:avLst/>
          </a:prstGeom>
        </p:spPr>
      </p:pic>
      <p:cxnSp>
        <p:nvCxnSpPr>
          <p:cNvPr id="5" name="Straight Arrow Connector 7"/>
          <p:cNvCxnSpPr>
            <a:cxnSpLocks noChangeShapeType="1"/>
          </p:cNvCxnSpPr>
          <p:nvPr/>
        </p:nvCxnSpPr>
        <p:spPr bwMode="auto">
          <a:xfrm flipH="1" flipV="1">
            <a:off x="2167883" y="2472737"/>
            <a:ext cx="838200" cy="1066800"/>
          </a:xfrm>
          <a:prstGeom prst="straightConnector1">
            <a:avLst/>
          </a:prstGeom>
          <a:noFill/>
          <a:ln w="28575" algn="ctr">
            <a:solidFill>
              <a:srgbClr val="FF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2029" y="1329737"/>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7"/>
          <p:cNvCxnSpPr>
            <a:cxnSpLocks noChangeShapeType="1"/>
          </p:cNvCxnSpPr>
          <p:nvPr/>
        </p:nvCxnSpPr>
        <p:spPr bwMode="auto">
          <a:xfrm flipH="1" flipV="1">
            <a:off x="6394341" y="1939337"/>
            <a:ext cx="838200" cy="1066800"/>
          </a:xfrm>
          <a:prstGeom prst="straightConnector1">
            <a:avLst/>
          </a:prstGeom>
          <a:noFill/>
          <a:ln w="28575" algn="ctr">
            <a:solidFill>
              <a:srgbClr val="FF0000"/>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842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Check Security of Anchor Bolt Hardware</a:t>
            </a:r>
            <a:endParaRPr lang="en-US" sz="4000"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7073" y="1456661"/>
            <a:ext cx="6052850" cy="4539258"/>
          </a:xfrm>
          <a:prstGeom prst="rect">
            <a:avLst/>
          </a:prstGeom>
        </p:spPr>
      </p:pic>
    </p:spTree>
    <p:extLst>
      <p:ext uri="{BB962C8B-B14F-4D97-AF65-F5344CB8AC3E}">
        <p14:creationId xmlns:p14="http://schemas.microsoft.com/office/powerpoint/2010/main" val="494280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2017 Color Pallet Structures">
      <a:dk1>
        <a:srgbClr val="000000"/>
      </a:dk1>
      <a:lt1>
        <a:srgbClr val="FFFFFF"/>
      </a:lt1>
      <a:dk2>
        <a:srgbClr val="595959"/>
      </a:dk2>
      <a:lt2>
        <a:srgbClr val="EBDDC3"/>
      </a:lt2>
      <a:accent1>
        <a:srgbClr val="13485B"/>
      </a:accent1>
      <a:accent2>
        <a:srgbClr val="C3D940"/>
      </a:accent2>
      <a:accent3>
        <a:srgbClr val="464646"/>
      </a:accent3>
      <a:accent4>
        <a:srgbClr val="7BA79D"/>
      </a:accent4>
      <a:accent5>
        <a:srgbClr val="968C8C"/>
      </a:accent5>
      <a:accent6>
        <a:srgbClr val="5CB1E3"/>
      </a:accent6>
      <a:hlink>
        <a:srgbClr val="4EACCE"/>
      </a:hlink>
      <a:folHlink>
        <a:srgbClr val="7044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0898276-3DD6-46BA-8615-C23C86B7DC80}" vid="{CC5BAEBC-9AD7-445F-85E0-D1626A803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4807</TotalTime>
  <Words>1444</Words>
  <Application>Microsoft Office PowerPoint</Application>
  <PresentationFormat>Widescreen</PresentationFormat>
  <Paragraphs>176</Paragraphs>
  <Slides>37</Slides>
  <Notes>4</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Black</vt:lpstr>
      <vt:lpstr>Bodoni MT</vt:lpstr>
      <vt:lpstr>Calibri</vt:lpstr>
      <vt:lpstr>Century Gothic</vt:lpstr>
      <vt:lpstr>Theme1</vt:lpstr>
      <vt:lpstr>Vibration and Mitigation Devices</vt:lpstr>
      <vt:lpstr>Objectives</vt:lpstr>
      <vt:lpstr>Signs Your Poles May Be Experiencing a Vibration</vt:lpstr>
      <vt:lpstr>PowerPoint Presentation</vt:lpstr>
      <vt:lpstr>PowerPoint Presentation</vt:lpstr>
      <vt:lpstr>PowerPoint Presentation</vt:lpstr>
      <vt:lpstr>Pole Top Vibration Damage</vt:lpstr>
      <vt:lpstr>Fatigue Cracks At Toe Of Weld In Heat Affected Zone</vt:lpstr>
      <vt:lpstr>Check Security of Anchor Bolt Hardware</vt:lpstr>
      <vt:lpstr>Periodic Vortex Shedding </vt:lpstr>
      <vt:lpstr>Vortex Video</vt:lpstr>
      <vt:lpstr>Site Conditions, a Contributing Factor</vt:lpstr>
      <vt:lpstr>Site Conditions, a Contributing Factor</vt:lpstr>
      <vt:lpstr>Other Site Contributing Conditions</vt:lpstr>
      <vt:lpstr>Site Conditions, a Contributing Factor</vt:lpstr>
      <vt:lpstr>Site Conditions, a Contributing Factor</vt:lpstr>
      <vt:lpstr>Vibration Modes </vt:lpstr>
      <vt:lpstr>Vibration Modes </vt:lpstr>
      <vt:lpstr>Second Mode Damper: Canister</vt:lpstr>
      <vt:lpstr>Second Mode Damper: Snake</vt:lpstr>
      <vt:lpstr>Second Mode Damper: Chain</vt:lpstr>
      <vt:lpstr>Winter Pole Failure</vt:lpstr>
      <vt:lpstr>First Mode Pole Vibration</vt:lpstr>
      <vt:lpstr>First Mode Vibration Video</vt:lpstr>
      <vt:lpstr>First Mode Damper: Canister</vt:lpstr>
      <vt:lpstr>Damped Versus Undamped Stress on a 40’ Pole</vt:lpstr>
      <vt:lpstr>Tendency for the Structure to Vibrate</vt:lpstr>
      <vt:lpstr>Wind Induced Vibration Facts and Fiction</vt:lpstr>
      <vt:lpstr>Wind Induced Vibration Facts and Fiction</vt:lpstr>
      <vt:lpstr>PowerPoint Presentation</vt:lpstr>
      <vt:lpstr>New Fixture Profiles (LED): A New Set of Variables</vt:lpstr>
      <vt:lpstr>Pole Selection Process – Area Lighting</vt:lpstr>
      <vt:lpstr>HID Fixture EPA </vt:lpstr>
      <vt:lpstr>Replace HID with LED on Same Pole</vt:lpstr>
      <vt:lpstr>LED in Traditional  Housing or new Sleeker Design</vt:lpstr>
      <vt:lpstr>Tips to Remember</vt:lpstr>
      <vt:lpstr>THANK YOU!</vt:lpstr>
    </vt:vector>
  </TitlesOfParts>
  <Company>Valmont Industries,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Gage</dc:creator>
  <cp:lastModifiedBy>Gage, Daniel T.</cp:lastModifiedBy>
  <cp:revision>214</cp:revision>
  <dcterms:created xsi:type="dcterms:W3CDTF">2016-12-13T16:50:22Z</dcterms:created>
  <dcterms:modified xsi:type="dcterms:W3CDTF">2017-08-14T17:24:44Z</dcterms:modified>
</cp:coreProperties>
</file>